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5"/>
  </p:notesMasterIdLst>
  <p:handoutMasterIdLst>
    <p:handoutMasterId r:id="rId26"/>
  </p:handoutMasterIdLst>
  <p:sldIdLst>
    <p:sldId id="282" r:id="rId2"/>
    <p:sldId id="257" r:id="rId3"/>
    <p:sldId id="276" r:id="rId4"/>
    <p:sldId id="273" r:id="rId5"/>
    <p:sldId id="270" r:id="rId6"/>
    <p:sldId id="274" r:id="rId7"/>
    <p:sldId id="277" r:id="rId8"/>
    <p:sldId id="278" r:id="rId9"/>
    <p:sldId id="275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2" r:id="rId20"/>
    <p:sldId id="271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9116"/>
    <p:restoredTop sz="86446"/>
  </p:normalViewPr>
  <p:slideViewPr>
    <p:cSldViewPr snapToGrid="0" snapToObjects="1">
      <p:cViewPr varScale="1">
        <p:scale>
          <a:sx n="23" d="100"/>
          <a:sy n="23" d="100"/>
        </p:scale>
        <p:origin x="208" y="18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71" d="100"/>
          <a:sy n="171" d="100"/>
        </p:scale>
        <p:origin x="100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191E9E-FE9E-7940-9E70-799A4E7BEE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188799-8583-C74E-9606-FB5891A77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8FAD3-D671-A04F-8B0D-2424FE1EA4AA}" type="datetimeFigureOut">
              <a:rPr lang="en-PL" smtClean="0"/>
              <a:t>01/10/2021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AFDB0-EAF4-A84D-840A-6516394437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0A2D6-4F86-074F-9291-1216EA7641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BCE48-DDB0-3E47-B931-D6AABC0F16CF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19467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C1B18-F4D3-8744-9C48-0375E7063803}" type="datetimeFigureOut">
              <a:rPr lang="en-PL" smtClean="0"/>
              <a:t>01/10/2021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E011D-A696-7D42-823B-3AB716CE191C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00429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10/1/21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10/1/21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1C923-E99D-8849-A452-87B122348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7200" dirty="0"/>
              <a:t>We </a:t>
            </a:r>
            <a:r>
              <a:rPr lang="en-GB" sz="7200" dirty="0" err="1"/>
              <a:t>wszechświecie</a:t>
            </a:r>
            <a:r>
              <a:rPr lang="en-GB" sz="7200" dirty="0"/>
              <a:t> jest </a:t>
            </a:r>
            <a:r>
              <a:rPr lang="en-GB" sz="7200" dirty="0" err="1"/>
              <a:t>więcej</a:t>
            </a:r>
            <a:r>
              <a:rPr lang="en-GB" sz="7200" dirty="0"/>
              <a:t> </a:t>
            </a:r>
            <a:r>
              <a:rPr lang="en-GB" sz="7200" dirty="0" err="1"/>
              <a:t>gwiazd</a:t>
            </a:r>
            <a:r>
              <a:rPr lang="en-GB" sz="7200" dirty="0"/>
              <a:t> </a:t>
            </a:r>
            <a:r>
              <a:rPr lang="en-GB" sz="7200" dirty="0" err="1"/>
              <a:t>niż</a:t>
            </a:r>
            <a:r>
              <a:rPr lang="en-GB" sz="7200" dirty="0"/>
              <a:t> </a:t>
            </a:r>
            <a:r>
              <a:rPr lang="en-GB" sz="7200" dirty="0" err="1"/>
              <a:t>ziaren</a:t>
            </a:r>
            <a:r>
              <a:rPr lang="en-GB" sz="7200" dirty="0"/>
              <a:t> </a:t>
            </a:r>
            <a:r>
              <a:rPr lang="en-GB" sz="7200" dirty="0" err="1"/>
              <a:t>piasku</a:t>
            </a:r>
            <a:r>
              <a:rPr lang="en-GB" sz="7200" dirty="0"/>
              <a:t> </a:t>
            </a:r>
            <a:r>
              <a:rPr lang="en-GB" sz="7200" dirty="0" err="1"/>
              <a:t>na</a:t>
            </a:r>
            <a:r>
              <a:rPr lang="en-GB" sz="7200" dirty="0"/>
              <a:t> </a:t>
            </a:r>
            <a:r>
              <a:rPr lang="en-GB" sz="7200" dirty="0" err="1"/>
              <a:t>Ziemi</a:t>
            </a:r>
            <a:r>
              <a:rPr lang="en-GB" sz="7200" dirty="0"/>
              <a:t>.</a:t>
            </a:r>
            <a:endParaRPr lang="en-PL" sz="7200" dirty="0"/>
          </a:p>
        </p:txBody>
      </p:sp>
    </p:spTree>
    <p:extLst>
      <p:ext uri="{BB962C8B-B14F-4D97-AF65-F5344CB8AC3E}">
        <p14:creationId xmlns:p14="http://schemas.microsoft.com/office/powerpoint/2010/main" val="221612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A4F20-0B68-804F-B588-17D1E6D50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PL" sz="6000" dirty="0"/>
              <a:t>JOBS APPLICATION</a:t>
            </a:r>
          </a:p>
          <a:p>
            <a:pPr marL="0" indent="0">
              <a:buNone/>
            </a:pPr>
            <a:endParaRPr lang="en-PL" sz="6000" dirty="0"/>
          </a:p>
          <a:p>
            <a:pPr marL="0" indent="0">
              <a:buNone/>
            </a:pPr>
            <a:r>
              <a:rPr lang="en-GB" sz="6000" dirty="0"/>
              <a:t>turn sync into async</a:t>
            </a:r>
            <a:endParaRPr lang="en-PL" sz="6000" dirty="0"/>
          </a:p>
        </p:txBody>
      </p:sp>
    </p:spTree>
    <p:extLst>
      <p:ext uri="{BB962C8B-B14F-4D97-AF65-F5344CB8AC3E}">
        <p14:creationId xmlns:p14="http://schemas.microsoft.com/office/powerpoint/2010/main" val="1083175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189B-CDAA-314A-96BA-A0B9F1FD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CB3B6-DB1E-1E4F-AE9C-255E9EE18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PL" dirty="0"/>
              <a:t>d</a:t>
            </a:r>
          </a:p>
          <a:p>
            <a:endParaRPr lang="en-PL" dirty="0"/>
          </a:p>
          <a:p>
            <a:r>
              <a:rPr lang="en-PL" dirty="0"/>
              <a:t>Name</a:t>
            </a:r>
          </a:p>
          <a:p>
            <a:endParaRPr lang="en-PL" dirty="0"/>
          </a:p>
          <a:p>
            <a:r>
              <a:rPr lang="en-PL" dirty="0"/>
              <a:t>Query</a:t>
            </a:r>
          </a:p>
          <a:p>
            <a:endParaRPr lang="en-PL" dirty="0"/>
          </a:p>
          <a:p>
            <a:r>
              <a:rPr lang="en-PL" dirty="0"/>
              <a:t>Interval</a:t>
            </a:r>
          </a:p>
        </p:txBody>
      </p:sp>
    </p:spTree>
    <p:extLst>
      <p:ext uri="{BB962C8B-B14F-4D97-AF65-F5344CB8AC3E}">
        <p14:creationId xmlns:p14="http://schemas.microsoft.com/office/powerpoint/2010/main" val="1040441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F9AAC-840B-BC42-A9ED-1E4C2FD2B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3F017-C392-0B43-A5AB-18660ED99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MySQL</a:t>
            </a:r>
          </a:p>
          <a:p>
            <a:endParaRPr lang="en-PL" dirty="0"/>
          </a:p>
          <a:p>
            <a:r>
              <a:rPr lang="en-PL" dirty="0"/>
              <a:t>External Web Service</a:t>
            </a:r>
          </a:p>
          <a:p>
            <a:endParaRPr lang="en-PL" dirty="0"/>
          </a:p>
          <a:p>
            <a:r>
              <a:rPr lang="en-PL" dirty="0"/>
              <a:t>Redis</a:t>
            </a:r>
          </a:p>
        </p:txBody>
      </p:sp>
    </p:spTree>
    <p:extLst>
      <p:ext uri="{BB962C8B-B14F-4D97-AF65-F5344CB8AC3E}">
        <p14:creationId xmlns:p14="http://schemas.microsoft.com/office/powerpoint/2010/main" val="3028844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096D-3706-E34F-A911-DBB31D24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BC4B7-2049-6244-BA79-4C7500C57A5C}"/>
              </a:ext>
            </a:extLst>
          </p:cNvPr>
          <p:cNvSpPr txBox="1"/>
          <p:nvPr/>
        </p:nvSpPr>
        <p:spPr>
          <a:xfrm>
            <a:off x="4192145" y="862227"/>
            <a:ext cx="1903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solidFill>
                  <a:schemeClr val="tx2"/>
                </a:solidFill>
              </a:rPr>
              <a:t>APP START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5FA26D-8A1B-C240-9B67-8469E2FFA96C}"/>
              </a:ext>
            </a:extLst>
          </p:cNvPr>
          <p:cNvSpPr txBox="1"/>
          <p:nvPr/>
        </p:nvSpPr>
        <p:spPr>
          <a:xfrm>
            <a:off x="4296211" y="1727073"/>
            <a:ext cx="1695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solidFill>
                  <a:schemeClr val="tx2"/>
                </a:solidFill>
              </a:rPr>
              <a:t>GET JOBS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11B71B-7C40-1F4D-AF9D-BC550354EB41}"/>
              </a:ext>
            </a:extLst>
          </p:cNvPr>
          <p:cNvSpPr txBox="1"/>
          <p:nvPr/>
        </p:nvSpPr>
        <p:spPr>
          <a:xfrm>
            <a:off x="3655458" y="2592103"/>
            <a:ext cx="2977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solidFill>
                  <a:schemeClr val="tx2"/>
                </a:solidFill>
              </a:rPr>
              <a:t>SCHEDULE JOB(S)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3A9DC-6606-284A-A887-28159B6B5B1E}"/>
              </a:ext>
            </a:extLst>
          </p:cNvPr>
          <p:cNvSpPr txBox="1"/>
          <p:nvPr/>
        </p:nvSpPr>
        <p:spPr>
          <a:xfrm>
            <a:off x="8377455" y="2592103"/>
            <a:ext cx="2312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solidFill>
                  <a:schemeClr val="tx2"/>
                </a:solidFill>
              </a:rPr>
              <a:t>EXECUTE JOB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0EB486-BDE0-C045-8D62-D5C81FA80831}"/>
              </a:ext>
            </a:extLst>
          </p:cNvPr>
          <p:cNvSpPr txBox="1"/>
          <p:nvPr/>
        </p:nvSpPr>
        <p:spPr>
          <a:xfrm>
            <a:off x="8121296" y="3415635"/>
            <a:ext cx="2825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solidFill>
                  <a:schemeClr val="tx2"/>
                </a:solidFill>
              </a:rPr>
              <a:t>EXECUTE QUERY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1EB4A1-42C1-9342-AFD4-80C82975885B}"/>
              </a:ext>
            </a:extLst>
          </p:cNvPr>
          <p:cNvSpPr txBox="1"/>
          <p:nvPr/>
        </p:nvSpPr>
        <p:spPr>
          <a:xfrm>
            <a:off x="8317053" y="4239167"/>
            <a:ext cx="2433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solidFill>
                  <a:schemeClr val="tx2"/>
                </a:solidFill>
              </a:rPr>
              <a:t>SEND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0228EE-75F8-0D44-8BAC-082ADBDB57E5}"/>
              </a:ext>
            </a:extLst>
          </p:cNvPr>
          <p:cNvSpPr txBox="1"/>
          <p:nvPr/>
        </p:nvSpPr>
        <p:spPr>
          <a:xfrm>
            <a:off x="8189263" y="5095607"/>
            <a:ext cx="2689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solidFill>
                  <a:schemeClr val="tx2"/>
                </a:solidFill>
              </a:rPr>
              <a:t>COLLECT STATS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3AE471-9375-4F41-BF1B-219D6E8C802F}"/>
              </a:ext>
            </a:extLst>
          </p:cNvPr>
          <p:cNvCxnSpPr>
            <a:stCxn id="4" idx="2"/>
          </p:cNvCxnSpPr>
          <p:nvPr/>
        </p:nvCxnSpPr>
        <p:spPr>
          <a:xfrm flipH="1">
            <a:off x="5144072" y="1385447"/>
            <a:ext cx="1" cy="38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28CD88-81C3-EE47-B0F6-F9ACAA9CCE80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5144071" y="2250293"/>
            <a:ext cx="1" cy="341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E1A9FA-31C8-A34F-B9CD-FA7E7FB1B7DC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632683" y="2853713"/>
            <a:ext cx="17447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13EF9748-7543-4C47-9649-10407A18512E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6087231" y="2172164"/>
            <a:ext cx="2503504" cy="4389823"/>
          </a:xfrm>
          <a:prstGeom prst="bentConnector3">
            <a:avLst>
              <a:gd name="adj1" fmla="val -91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DDBB4BA-F641-9B46-9C4B-A16BBDA27137}"/>
              </a:ext>
            </a:extLst>
          </p:cNvPr>
          <p:cNvSpPr txBox="1"/>
          <p:nvPr/>
        </p:nvSpPr>
        <p:spPr>
          <a:xfrm>
            <a:off x="6525148" y="1727073"/>
            <a:ext cx="1345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solidFill>
                  <a:schemeClr val="accent1"/>
                </a:solidFill>
              </a:rPr>
              <a:t>MYSQL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AE724D-7AA0-4347-A0A2-D09A180D2BFF}"/>
              </a:ext>
            </a:extLst>
          </p:cNvPr>
          <p:cNvSpPr txBox="1"/>
          <p:nvPr/>
        </p:nvSpPr>
        <p:spPr>
          <a:xfrm>
            <a:off x="6525148" y="3382727"/>
            <a:ext cx="1345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solidFill>
                  <a:schemeClr val="accent1"/>
                </a:solidFill>
              </a:rPr>
              <a:t>MYSQL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57E175-C2BA-484F-84FC-0254C81598B8}"/>
              </a:ext>
            </a:extLst>
          </p:cNvPr>
          <p:cNvSpPr txBox="1"/>
          <p:nvPr/>
        </p:nvSpPr>
        <p:spPr>
          <a:xfrm>
            <a:off x="6683845" y="4239167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solidFill>
                  <a:schemeClr val="accent1"/>
                </a:solidFill>
              </a:rPr>
              <a:t>HTTP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3A47A4-68AF-224D-BCB3-D68DFB58B114}"/>
              </a:ext>
            </a:extLst>
          </p:cNvPr>
          <p:cNvSpPr txBox="1"/>
          <p:nvPr/>
        </p:nvSpPr>
        <p:spPr>
          <a:xfrm>
            <a:off x="6636555" y="5095607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solidFill>
                  <a:schemeClr val="accent1"/>
                </a:solidFill>
              </a:rPr>
              <a:t>REDIS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7112562-993C-C545-AE0D-D06690B9873B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533894" y="3115323"/>
            <a:ext cx="1" cy="300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306C36-34E5-FE4F-9C23-F139EDC1534A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9533893" y="3938855"/>
            <a:ext cx="2" cy="300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CAD0014-F82D-C943-8C0C-A0930D465111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9533893" y="4762387"/>
            <a:ext cx="1" cy="333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3637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20" grpId="0"/>
      <p:bldP spid="21" grpId="0"/>
      <p:bldP spid="22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096D-3706-E34F-A911-DBB31D24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L" sz="2800" dirty="0">
                <a:solidFill>
                  <a:schemeClr val="tx2"/>
                </a:solidFill>
              </a:rPr>
              <a:t>TODO</a:t>
            </a:r>
            <a:br>
              <a:rPr lang="en-PL" sz="2800" dirty="0"/>
            </a:br>
            <a:br>
              <a:rPr lang="en-PL" sz="2800" dirty="0"/>
            </a:br>
            <a:r>
              <a:rPr lang="en-PL" sz="2800" dirty="0"/>
              <a:t>GET JOBS</a:t>
            </a:r>
            <a:br>
              <a:rPr lang="en-PL" sz="2800" dirty="0"/>
            </a:br>
            <a:br>
              <a:rPr lang="en-PL" sz="2800" dirty="0"/>
            </a:br>
            <a:r>
              <a:rPr lang="en-PL" sz="2800" dirty="0"/>
              <a:t>EXECUTE QUERY</a:t>
            </a:r>
            <a:br>
              <a:rPr lang="en-PL" sz="2800" dirty="0"/>
            </a:br>
            <a:br>
              <a:rPr lang="en-PL" sz="2800" dirty="0"/>
            </a:br>
            <a:r>
              <a:rPr lang="en-PL" sz="2800" dirty="0"/>
              <a:t>SEND REPORT</a:t>
            </a:r>
            <a:br>
              <a:rPr lang="en-PL" sz="2800" dirty="0"/>
            </a:br>
            <a:br>
              <a:rPr lang="en-PL" sz="2800" dirty="0"/>
            </a:br>
            <a:r>
              <a:rPr lang="en-PL" sz="2800" dirty="0"/>
              <a:t>COLLECT STATS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C2463AB-3DA9-504D-AAA1-8DC41C5D3380}"/>
              </a:ext>
            </a:extLst>
          </p:cNvPr>
          <p:cNvSpPr/>
          <p:nvPr/>
        </p:nvSpPr>
        <p:spPr>
          <a:xfrm>
            <a:off x="5038908" y="821401"/>
            <a:ext cx="4918478" cy="4903619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8FEABE-1C90-594A-BE8B-FC5177C1A5E9}"/>
              </a:ext>
            </a:extLst>
          </p:cNvPr>
          <p:cNvSpPr txBox="1"/>
          <p:nvPr/>
        </p:nvSpPr>
        <p:spPr>
          <a:xfrm>
            <a:off x="9560482" y="3088544"/>
            <a:ext cx="793807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timers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E47885-60ED-A845-828D-D2B66C03023D}"/>
              </a:ext>
            </a:extLst>
          </p:cNvPr>
          <p:cNvSpPr txBox="1"/>
          <p:nvPr/>
        </p:nvSpPr>
        <p:spPr>
          <a:xfrm>
            <a:off x="4565060" y="3088544"/>
            <a:ext cx="94769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streams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325F89-95A2-8C4B-926C-0600DB3D47B5}"/>
              </a:ext>
            </a:extLst>
          </p:cNvPr>
          <p:cNvSpPr/>
          <p:nvPr/>
        </p:nvSpPr>
        <p:spPr>
          <a:xfrm>
            <a:off x="7393275" y="724166"/>
            <a:ext cx="209741" cy="19447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0BF140-AD80-8B47-8CC4-D91F9321157E}"/>
              </a:ext>
            </a:extLst>
          </p:cNvPr>
          <p:cNvSpPr txBox="1"/>
          <p:nvPr/>
        </p:nvSpPr>
        <p:spPr>
          <a:xfrm>
            <a:off x="3730528" y="939171"/>
            <a:ext cx="115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GET JOBS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29C0A1-3A1C-B645-987C-D093250C5B44}"/>
              </a:ext>
            </a:extLst>
          </p:cNvPr>
          <p:cNvSpPr txBox="1"/>
          <p:nvPr/>
        </p:nvSpPr>
        <p:spPr>
          <a:xfrm>
            <a:off x="10354289" y="290387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JOB1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63EA22-6DFC-404F-A2DD-04C8D34AC9C8}"/>
              </a:ext>
            </a:extLst>
          </p:cNvPr>
          <p:cNvSpPr txBox="1"/>
          <p:nvPr/>
        </p:nvSpPr>
        <p:spPr>
          <a:xfrm>
            <a:off x="10354289" y="327321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JOB2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F17F0E-0BE3-254F-9DCA-A68B96F486D8}"/>
              </a:ext>
            </a:extLst>
          </p:cNvPr>
          <p:cNvSpPr txBox="1"/>
          <p:nvPr/>
        </p:nvSpPr>
        <p:spPr>
          <a:xfrm>
            <a:off x="6567951" y="1308503"/>
            <a:ext cx="188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EXECUTE QUERY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169D67-21C9-A741-A0DD-E0251CF29553}"/>
              </a:ext>
            </a:extLst>
          </p:cNvPr>
          <p:cNvSpPr txBox="1"/>
          <p:nvPr/>
        </p:nvSpPr>
        <p:spPr>
          <a:xfrm>
            <a:off x="6695679" y="1677835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SEND REPORT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E2A5DC-D2B8-8F45-B8D1-0F7B162B8CA1}"/>
              </a:ext>
            </a:extLst>
          </p:cNvPr>
          <p:cNvSpPr txBox="1"/>
          <p:nvPr/>
        </p:nvSpPr>
        <p:spPr>
          <a:xfrm>
            <a:off x="6613092" y="2047167"/>
            <a:ext cx="179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COLLECT STATS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9FEF09-EDCA-F14A-A65B-D5CE48DD58FE}"/>
              </a:ext>
            </a:extLst>
          </p:cNvPr>
          <p:cNvSpPr txBox="1"/>
          <p:nvPr/>
        </p:nvSpPr>
        <p:spPr>
          <a:xfrm>
            <a:off x="6734951" y="2416499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RESCHEDULE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BCA9D5-D543-C94A-A047-8FEC3D07EA1E}"/>
              </a:ext>
            </a:extLst>
          </p:cNvPr>
          <p:cNvSpPr txBox="1"/>
          <p:nvPr/>
        </p:nvSpPr>
        <p:spPr>
          <a:xfrm>
            <a:off x="10337832" y="308854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JOB1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1C2F8F-0DB6-3F4C-8E6C-821ED773B209}"/>
              </a:ext>
            </a:extLst>
          </p:cNvPr>
          <p:cNvSpPr txBox="1"/>
          <p:nvPr/>
        </p:nvSpPr>
        <p:spPr>
          <a:xfrm>
            <a:off x="6567951" y="1308503"/>
            <a:ext cx="188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EXECUTE QUERY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88BFBD-DB4C-C247-BD28-9461A957B577}"/>
              </a:ext>
            </a:extLst>
          </p:cNvPr>
          <p:cNvSpPr txBox="1"/>
          <p:nvPr/>
        </p:nvSpPr>
        <p:spPr>
          <a:xfrm>
            <a:off x="6695679" y="1677835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SEND REPORT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EE809F-B9CC-5642-A5EC-01FB387D76A2}"/>
              </a:ext>
            </a:extLst>
          </p:cNvPr>
          <p:cNvSpPr txBox="1"/>
          <p:nvPr/>
        </p:nvSpPr>
        <p:spPr>
          <a:xfrm>
            <a:off x="6613092" y="2047167"/>
            <a:ext cx="179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COLLECT STATS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AEB17A-657C-8C4E-8CF8-9536F3BB608D}"/>
              </a:ext>
            </a:extLst>
          </p:cNvPr>
          <p:cNvSpPr txBox="1"/>
          <p:nvPr/>
        </p:nvSpPr>
        <p:spPr>
          <a:xfrm>
            <a:off x="6734951" y="2416499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RESCHEDULE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142033-A8AF-014F-8393-0D84B1D8D7B9}"/>
              </a:ext>
            </a:extLst>
          </p:cNvPr>
          <p:cNvSpPr txBox="1"/>
          <p:nvPr/>
        </p:nvSpPr>
        <p:spPr>
          <a:xfrm>
            <a:off x="10354288" y="327321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JOB2</a:t>
            </a:r>
          </a:p>
        </p:txBody>
      </p:sp>
    </p:spTree>
    <p:extLst>
      <p:ext uri="{BB962C8B-B14F-4D97-AF65-F5344CB8AC3E}">
        <p14:creationId xmlns:p14="http://schemas.microsoft.com/office/powerpoint/2010/main" val="4070468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C 0.11146 4.07407E-6 0.20183 0.16018 0.20183 0.3574 C 0.20183 0.55463 0.11146 0.71504 -3.75E-6 0.71504 C -0.11145 0.71504 -0.20156 0.55463 -0.20156 0.3574 C -0.20156 0.16018 -0.11145 4.07407E-6 -3.75E-6 4.07407E-6 Z " pathEditMode="relative" rAng="0" ptsTypes="AAAAA">
                                      <p:cBhvr>
                                        <p:cTn id="43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287 0.00047 0.00586 0.00116 0.00873 0.00162 C 0.01146 0.00186 0.01459 0.00232 0.01693 0.00232 C 0.01928 0.00255 0.02006 0.00186 0.02292 0.00232 C 0.02579 0.00278 0.03073 0.00463 0.03399 0.00556 C 0.03724 0.00672 0.04271 0.0088 0.04271 0.0088 C 0.04597 0.01019 0.05053 0.01135 0.05378 0.01297 C 0.05704 0.01459 0.0625 0.01875 0.0625 0.01875 C 0.06628 0.02107 0.07188 0.02431 0.0767 0.02778 C 0.08165 0.03102 0.08672 0.0345 0.09193 0.03912 C 0.09714 0.04399 0.10365 0.05139 0.10808 0.05625 C 0.1125 0.06135 0.11511 0.06482 0.11862 0.06945 C 0.12201 0.07408 0.12878 0.08426 0.12878 0.08426 C 0.13178 0.08843 0.13399 0.09144 0.13659 0.09561 C 0.13907 0.09977 0.14141 0.10417 0.14388 0.1088 C 0.14649 0.11343 0.14909 0.11806 0.1517 0.12338 C 0.15443 0.12871 0.15678 0.13287 0.16003 0.14051 C 0.16329 0.14815 0.16771 0.15973 0.1711 0.16922 C 0.17448 0.17871 0.17748 0.18866 0.18021 0.19792 C 0.18308 0.20718 0.18555 0.21551 0.18763 0.22477 C 0.18972 0.23426 0.19102 0.24468 0.19271 0.2544 C 0.19428 0.26389 0.19597 0.27176 0.19727 0.28218 C 0.19857 0.2926 0.19974 0.3088 0.20053 0.31737 C 0.20118 0.32593 0.20131 0.32709 0.20144 0.3338 C 0.20157 0.34028 0.20144 0.34838 0.20144 0.35672 " pathEditMode="relative" ptsTypes="AAAAAAAAAAAAAAAAAAAAAAAAA">
                                      <p:cBhvr>
                                        <p:cTn id="4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3.33333E-6 -1.48148E-6 L -0.122 0.02708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07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33333E-6 L -0.12317 -0.0268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59" y="-1343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1.25E-6 -4.81481E-6 L 0.0013 -0.02709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5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143 0.35671 L 0.20143 0.36736 C 0.20143 0.37199 0.20156 0.37801 0.20143 0.3838 C 0.2013 0.38958 0.20078 0.39606 0.20052 0.40185 C 0.20026 0.40764 0.20052 0.41018 0.19961 0.41898 C 0.1987 0.42778 0.19636 0.44537 0.19505 0.45417 C 0.19362 0.46296 0.19297 0.46574 0.1918 0.47222 C 0.1905 0.47847 0.18919 0.48542 0.18763 0.49259 C 0.18607 0.49977 0.18438 0.5088 0.18255 0.51551 C 0.18086 0.52222 0.17904 0.52662 0.17709 0.53264 C 0.175 0.53866 0.17383 0.54282 0.17057 0.55162 C 0.16732 0.56018 0.16224 0.575 0.15768 0.58495 C 0.15326 0.59491 0.14727 0.60417 0.14349 0.61134 C 0.13972 0.61829 0.13867 0.62106 0.13516 0.62685 C 0.13164 0.63241 0.12722 0.63912 0.12227 0.6456 C 0.11732 0.65208 0.11068 0.66018 0.10521 0.66597 C 0.09987 0.67199 0.09518 0.67616 0.08959 0.68079 C 0.08399 0.68542 0.07813 0.68958 0.07162 0.69375 C 0.06524 0.69815 0.05781 0.70278 0.05091 0.70602 C 0.04414 0.70949 0.03737 0.71181 0.03073 0.71343 C 0.02409 0.71528 0.0181 0.71597 0.01146 0.71667 C 0.00469 0.71736 -0.00312 0.71806 -0.00976 0.71759 C -0.0164 0.71713 -0.02135 0.71643 -0.02864 0.71435 C -0.03581 0.71227 -0.04492 0.70926 -0.05299 0.70532 C -0.0612 0.70139 -0.07018 0.69583 -0.07734 0.69051 C -0.08463 0.68518 -0.09622 0.67338 -0.09622 0.67361 C -0.10182 0.66829 -0.10534 0.6662 -0.11055 0.66042 C -0.11562 0.6544 -0.12161 0.6456 -0.12708 0.6375 C -0.13255 0.62917 -0.13815 0.62014 -0.14323 0.61134 C -0.14831 0.60231 -0.15364 0.5912 -0.15742 0.58333 C -0.1612 0.57569 -0.16276 0.57268 -0.16575 0.56458 C -0.16862 0.55648 -0.17161 0.54606 -0.175 0.53518 C -0.17825 0.52431 -0.18268 0.51018 -0.18555 0.49907 C -0.18841 0.48819 -0.1901 0.4787 -0.19193 0.46898 C -0.19375 0.45903 -0.19544 0.44861 -0.19661 0.44028 C -0.19765 0.43171 -0.19818 0.42593 -0.19883 0.41829 C -0.19961 0.41065 -0.20026 0.4037 -0.20065 0.39444 C -0.20117 0.38542 -0.20156 0.37477 -0.20156 0.36343 C -0.20156 0.35185 -0.20143 0.33773 -0.20065 0.32569 C -0.2 0.31366 -0.19987 0.3081 -0.19752 0.29143 C -0.19505 0.27454 -0.18984 0.24213 -0.18646 0.22523 C -0.18294 0.2081 -0.17995 0.2 -0.17682 0.18912 C -0.17357 0.17824 -0.1707 0.16921 -0.16706 0.15972 C -0.16354 0.15023 -0.15937 0.14074 -0.15521 0.13194 C -0.15091 0.12292 -0.14713 0.11551 -0.1418 0.10648 C -0.13646 0.09745 -0.1289 0.08611 -0.12291 0.07778 C -0.11693 0.06968 -0.11146 0.06296 -0.10599 0.05671 C -0.10039 0.05023 -0.09544 0.04491 -0.08932 0.03935 C -0.0832 0.03403 -0.07604 0.02847 -0.06914 0.02384 C -0.06224 0.01944 -0.0543 0.01528 -0.04791 0.0125 C -0.04166 0.00949 -0.03711 0.00833 -0.03138 0.00671 C -0.02565 0.00509 -0.01875 0.00347 -0.01341 0.00255 C -0.0082 0.00185 -0.00195 0.00185 0.00039 0.00185 C 0.00274 0.00162 0.00182 0.00185 0.00078 0.00185 " pathEditMode="relative" rAng="0" ptsTypes="AAAAAAAAAAAAAAAAAAAAAAAAAAAAAAAAAAAAAAAAAAAAAAAAAAAAAA">
                                      <p:cBhvr>
                                        <p:cTn id="13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56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500"/>
                            </p:stCondLst>
                            <p:childTnLst>
                              <p:par>
                                <p:cTn id="137" presetID="1" presetClass="path" presetSubtype="0" repeatCount="indefinite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7407E-6 C 0.11159 4.07407E-6 0.20248 0.16018 0.20248 0.3574 C 0.20248 0.55463 0.11159 0.71504 5E-6 0.71504 C -0.11185 0.71504 -0.20235 0.55463 -0.20235 0.3574 C -0.20235 0.16018 -0.11185 4.07407E-6 5E-6 4.07407E-6 Z " pathEditMode="relative" rAng="0" ptsTypes="AAAAA">
                                      <p:cBhvr>
                                        <p:cTn id="13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32" grpId="0" animBg="1"/>
      <p:bldP spid="3" grpId="0" animBg="1"/>
      <p:bldP spid="3" grpId="2" animBg="1"/>
      <p:bldP spid="3" grpId="3" animBg="1"/>
      <p:bldP spid="3" grpId="4" animBg="1"/>
      <p:bldP spid="3" grpId="5" animBg="1"/>
      <p:bldP spid="11" grpId="0"/>
      <p:bldP spid="11" grpId="1"/>
      <p:bldP spid="13" grpId="0"/>
      <p:bldP spid="13" grpId="1"/>
      <p:bldP spid="13" grpId="2"/>
      <p:bldP spid="40" grpId="0"/>
      <p:bldP spid="40" grpId="1"/>
      <p:bldP spid="40" grpId="2"/>
      <p:bldP spid="15" grpId="0"/>
      <p:bldP spid="15" grpId="1"/>
      <p:bldP spid="41" grpId="0"/>
      <p:bldP spid="41" grpId="1"/>
      <p:bldP spid="42" grpId="0"/>
      <p:bldP spid="42" grpId="1"/>
      <p:bldP spid="43" grpId="0"/>
      <p:bldP spid="43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096D-3706-E34F-A911-DBB31D24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L" sz="2800" dirty="0">
                <a:solidFill>
                  <a:schemeClr val="tx2"/>
                </a:solidFill>
              </a:rPr>
              <a:t>TODO</a:t>
            </a:r>
            <a:br>
              <a:rPr lang="en-PL" sz="2800" dirty="0"/>
            </a:br>
            <a:br>
              <a:rPr lang="en-PL" sz="2800" dirty="0"/>
            </a:br>
            <a:r>
              <a:rPr lang="en-PL" sz="2800" strike="sngStrike" dirty="0">
                <a:solidFill>
                  <a:schemeClr val="bg1"/>
                </a:solidFill>
              </a:rPr>
              <a:t>GET JOBS</a:t>
            </a:r>
            <a:br>
              <a:rPr lang="en-PL" sz="2800" dirty="0"/>
            </a:br>
            <a:br>
              <a:rPr lang="en-PL" sz="2800" dirty="0"/>
            </a:br>
            <a:r>
              <a:rPr lang="en-PL" sz="2800" dirty="0"/>
              <a:t>EXECUTE QUERY</a:t>
            </a:r>
            <a:br>
              <a:rPr lang="en-PL" sz="2800" dirty="0"/>
            </a:br>
            <a:br>
              <a:rPr lang="en-PL" sz="2800" dirty="0"/>
            </a:br>
            <a:r>
              <a:rPr lang="en-PL" sz="2800" dirty="0"/>
              <a:t>SEND REPORT</a:t>
            </a:r>
            <a:br>
              <a:rPr lang="en-PL" sz="2800" dirty="0"/>
            </a:br>
            <a:br>
              <a:rPr lang="en-PL" sz="2800" dirty="0"/>
            </a:br>
            <a:r>
              <a:rPr lang="en-PL" sz="2800" dirty="0"/>
              <a:t>COLLECT STATS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C2463AB-3DA9-504D-AAA1-8DC41C5D3380}"/>
              </a:ext>
            </a:extLst>
          </p:cNvPr>
          <p:cNvSpPr/>
          <p:nvPr/>
        </p:nvSpPr>
        <p:spPr>
          <a:xfrm>
            <a:off x="5661598" y="821401"/>
            <a:ext cx="4918478" cy="4903619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8FEABE-1C90-594A-BE8B-FC5177C1A5E9}"/>
              </a:ext>
            </a:extLst>
          </p:cNvPr>
          <p:cNvSpPr txBox="1"/>
          <p:nvPr/>
        </p:nvSpPr>
        <p:spPr>
          <a:xfrm>
            <a:off x="10183172" y="3088544"/>
            <a:ext cx="793807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timers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E47885-60ED-A845-828D-D2B66C03023D}"/>
              </a:ext>
            </a:extLst>
          </p:cNvPr>
          <p:cNvSpPr txBox="1"/>
          <p:nvPr/>
        </p:nvSpPr>
        <p:spPr>
          <a:xfrm>
            <a:off x="5187750" y="3088544"/>
            <a:ext cx="94769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streams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325F89-95A2-8C4B-926C-0600DB3D47B5}"/>
              </a:ext>
            </a:extLst>
          </p:cNvPr>
          <p:cNvSpPr/>
          <p:nvPr/>
        </p:nvSpPr>
        <p:spPr>
          <a:xfrm>
            <a:off x="8015965" y="724166"/>
            <a:ext cx="209741" cy="19447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0BF140-AD80-8B47-8CC4-D91F9321157E}"/>
              </a:ext>
            </a:extLst>
          </p:cNvPr>
          <p:cNvSpPr txBox="1"/>
          <p:nvPr/>
        </p:nvSpPr>
        <p:spPr>
          <a:xfrm>
            <a:off x="3854399" y="3091689"/>
            <a:ext cx="115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GET JOBS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29C0A1-3A1C-B645-987C-D093250C5B44}"/>
              </a:ext>
            </a:extLst>
          </p:cNvPr>
          <p:cNvSpPr txBox="1"/>
          <p:nvPr/>
        </p:nvSpPr>
        <p:spPr>
          <a:xfrm>
            <a:off x="10976979" y="290387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JOB1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63EA22-6DFC-404F-A2DD-04C8D34AC9C8}"/>
              </a:ext>
            </a:extLst>
          </p:cNvPr>
          <p:cNvSpPr txBox="1"/>
          <p:nvPr/>
        </p:nvSpPr>
        <p:spPr>
          <a:xfrm>
            <a:off x="10976979" y="327321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JOB2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F17F0E-0BE3-254F-9DCA-A68B96F486D8}"/>
              </a:ext>
            </a:extLst>
          </p:cNvPr>
          <p:cNvSpPr txBox="1"/>
          <p:nvPr/>
        </p:nvSpPr>
        <p:spPr>
          <a:xfrm>
            <a:off x="7190641" y="1308503"/>
            <a:ext cx="188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EXECUTE QUERY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169D67-21C9-A741-A0DD-E0251CF29553}"/>
              </a:ext>
            </a:extLst>
          </p:cNvPr>
          <p:cNvSpPr txBox="1"/>
          <p:nvPr/>
        </p:nvSpPr>
        <p:spPr>
          <a:xfrm>
            <a:off x="7318369" y="1677835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SEND REPORT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E2A5DC-D2B8-8F45-B8D1-0F7B162B8CA1}"/>
              </a:ext>
            </a:extLst>
          </p:cNvPr>
          <p:cNvSpPr txBox="1"/>
          <p:nvPr/>
        </p:nvSpPr>
        <p:spPr>
          <a:xfrm>
            <a:off x="7235782" y="2047167"/>
            <a:ext cx="179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COLLECT STATS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9FEF09-EDCA-F14A-A65B-D5CE48DD58FE}"/>
              </a:ext>
            </a:extLst>
          </p:cNvPr>
          <p:cNvSpPr txBox="1"/>
          <p:nvPr/>
        </p:nvSpPr>
        <p:spPr>
          <a:xfrm>
            <a:off x="7357641" y="2416499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RESCHEDULE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BCA9D5-D543-C94A-A047-8FEC3D07EA1E}"/>
              </a:ext>
            </a:extLst>
          </p:cNvPr>
          <p:cNvSpPr txBox="1"/>
          <p:nvPr/>
        </p:nvSpPr>
        <p:spPr>
          <a:xfrm>
            <a:off x="10960522" y="308854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JOB1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1C2F8F-0DB6-3F4C-8E6C-821ED773B209}"/>
              </a:ext>
            </a:extLst>
          </p:cNvPr>
          <p:cNvSpPr txBox="1"/>
          <p:nvPr/>
        </p:nvSpPr>
        <p:spPr>
          <a:xfrm>
            <a:off x="7190641" y="1308503"/>
            <a:ext cx="188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EXECUTE QUERY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88BFBD-DB4C-C247-BD28-9461A957B577}"/>
              </a:ext>
            </a:extLst>
          </p:cNvPr>
          <p:cNvSpPr txBox="1"/>
          <p:nvPr/>
        </p:nvSpPr>
        <p:spPr>
          <a:xfrm>
            <a:off x="7318369" y="1677835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SEND REPORT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EE809F-B9CC-5642-A5EC-01FB387D76A2}"/>
              </a:ext>
            </a:extLst>
          </p:cNvPr>
          <p:cNvSpPr txBox="1"/>
          <p:nvPr/>
        </p:nvSpPr>
        <p:spPr>
          <a:xfrm>
            <a:off x="7235782" y="2047167"/>
            <a:ext cx="179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COLLECT STATS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AEB17A-657C-8C4E-8CF8-9536F3BB608D}"/>
              </a:ext>
            </a:extLst>
          </p:cNvPr>
          <p:cNvSpPr txBox="1"/>
          <p:nvPr/>
        </p:nvSpPr>
        <p:spPr>
          <a:xfrm>
            <a:off x="7357641" y="2416499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RESCHEDULE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142033-A8AF-014F-8393-0D84B1D8D7B9}"/>
              </a:ext>
            </a:extLst>
          </p:cNvPr>
          <p:cNvSpPr txBox="1"/>
          <p:nvPr/>
        </p:nvSpPr>
        <p:spPr>
          <a:xfrm>
            <a:off x="10976978" y="327321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JOB2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254F07-262A-6B41-A6A6-FB35D52DD7C9}"/>
              </a:ext>
            </a:extLst>
          </p:cNvPr>
          <p:cNvSpPr txBox="1"/>
          <p:nvPr/>
        </p:nvSpPr>
        <p:spPr>
          <a:xfrm>
            <a:off x="7275110" y="1308503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QUERY MYSQL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7186EE-B0C5-DD47-A139-BCB39DFE159C}"/>
              </a:ext>
            </a:extLst>
          </p:cNvPr>
          <p:cNvSpPr txBox="1"/>
          <p:nvPr/>
        </p:nvSpPr>
        <p:spPr>
          <a:xfrm>
            <a:off x="3869840" y="3090526"/>
            <a:ext cx="115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accent1"/>
                </a:solidFill>
              </a:rPr>
              <a:t>GET JOBS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D02877-D07F-8342-921C-5307507BFC31}"/>
              </a:ext>
            </a:extLst>
          </p:cNvPr>
          <p:cNvSpPr txBox="1"/>
          <p:nvPr/>
        </p:nvSpPr>
        <p:spPr>
          <a:xfrm>
            <a:off x="6910760" y="1308503"/>
            <a:ext cx="242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RECEIVE MYSQL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FD02C2-71FC-064B-B98E-EA356F9A927E}"/>
              </a:ext>
            </a:extLst>
          </p:cNvPr>
          <p:cNvSpPr txBox="1"/>
          <p:nvPr/>
        </p:nvSpPr>
        <p:spPr>
          <a:xfrm>
            <a:off x="7197986" y="1677835"/>
            <a:ext cx="184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SCHEDULE JOBS</a:t>
            </a:r>
          </a:p>
        </p:txBody>
      </p:sp>
    </p:spTree>
    <p:extLst>
      <p:ext uri="{BB962C8B-B14F-4D97-AF65-F5344CB8AC3E}">
        <p14:creationId xmlns:p14="http://schemas.microsoft.com/office/powerpoint/2010/main" val="3120804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325 0 0.00651 0 0.01106 0.0007 C 0.01549 0.00139 0.022 0.00278 0.02708 0.00394 C 0.03216 0.0051 0.03659 0.00649 0.0414 0.00811 C 0.04609 0.00973 0.05156 0.01181 0.0556 0.01389 C 0.05976 0.01575 0.06575 0.02037 0.06575 0.02037 C 0.0694 0.02269 0.07356 0.02547 0.07773 0.02848 C 0.0819 0.03172 0.08619 0.03542 0.09062 0.03912 C 0.09505 0.04306 0.09948 0.04653 0.1039 0.05139 C 0.10846 0.05625 0.11367 0.0632 0.11771 0.06852 C 0.12187 0.07385 0.12448 0.07662 0.12877 0.08334 C 0.1332 0.09005 0.13945 0.10047 0.14401 0.1088 C 0.14856 0.1169 0.15312 0.12616 0.15638 0.13334 C 0.15976 0.14028 0.16106 0.14422 0.1638 0.15116 C 0.16653 0.15811 0.16888 0.16204 0.17304 0.175 C 0.17708 0.18797 0.18463 0.21412 0.18815 0.22894 C 0.19166 0.24375 0.19244 0.25255 0.19414 0.2632 C 0.19583 0.27408 0.19726 0.28403 0.1983 0.29352 C 0.19935 0.30301 0.19974 0.31343 0.20013 0.32061 C 0.20065 0.32778 0.20104 0.33033 0.20104 0.33704 C 0.20117 0.34352 0.20065 0.35186 0.20065 0.35973 C 0.20065 0.36783 0.2013 0.37709 0.20104 0.38519 C 0.20078 0.39329 0.19987 0.40162 0.19922 0.40903 C 0.19856 0.41621 0.19765 0.42153 0.19687 0.42848 C 0.19609 0.43542 0.19583 0.44167 0.19466 0.4507 C 0.19336 0.45973 0.19127 0.47315 0.18958 0.48264 C 0.18776 0.4919 0.18632 0.49838 0.18398 0.50718 C 0.18177 0.51575 0.17825 0.52616 0.17578 0.53403 C 0.17317 0.5419 0.17174 0.547 0.16888 0.55463 C 0.16601 0.56204 0.16224 0.5713 0.15872 0.57917 C 0.15534 0.58681 0.15247 0.59329 0.14817 0.60116 C 0.14375 0.60903 0.13685 0.61968 0.13255 0.62662 C 0.12812 0.63357 0.12526 0.6382 0.12187 0.64283 C 0.11862 0.64769 0.1164 0.6507 0.11276 0.6551 C 0.10898 0.6595 0.10364 0.66528 0.09987 0.66899 C 0.09609 0.67292 0.09401 0.67477 0.0901 0.67801 C 0.08632 0.68125 0.08307 0.6845 0.07682 0.68866 C 0.07057 0.69283 0.0595 0.69977 0.05247 0.70348 C 0.04531 0.70718 0.03997 0.7088 0.03398 0.71088 C 0.02799 0.71274 0.022 0.71389 0.01653 0.71482 C 0.01106 0.71575 0.00586 0.71644 0.00091 0.71644 C -0.00404 0.71667 -0.00743 0.71644 -0.01341 0.71575 C -0.01927 0.71482 -0.02761 0.71389 -0.03451 0.71158 C -0.04141 0.7095 -0.04714 0.70672 -0.05482 0.70255 C -0.06237 0.69862 -0.07149 0.69375 -0.08008 0.68704 C -0.08881 0.68033 -0.09896 0.67084 -0.10677 0.6625 C -0.11459 0.65417 -0.12123 0.64514 -0.12709 0.63727 C -0.13282 0.62917 -0.13763 0.62153 -0.1418 0.61436 C -0.14584 0.60695 -0.1474 0.60348 -0.15183 0.59375 C -0.15638 0.58403 -0.16433 0.5676 -0.16888 0.55625 C -0.17344 0.54468 -0.17578 0.53635 -0.17904 0.525 C -0.18229 0.51366 -0.18581 0.50116 -0.18868 0.4882 C -0.19154 0.47547 -0.19427 0.45973 -0.1961 0.44815 C -0.19792 0.43681 -0.1987 0.42987 -0.19974 0.41945 C -0.20078 0.40926 -0.20157 0.39676 -0.20209 0.38681 C -0.20248 0.37686 -0.20248 0.36436 -0.20248 0.35973 C -0.20261 0.3551 -0.20248 0.35718 -0.20248 0.35903 " pathEditMode="relative" ptsTypes="AAAAAAAAAAAAAAAAAAAAAAAAAAAAAAAAAAAAAAAAAAAAAAAAAAAAAAA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22222E-6 L 0.20065 -0.0004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0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48 0.35902 C -0.20261 0.3544 -0.20274 0.34977 -0.20248 0.34421 C -0.20235 0.33865 -0.20196 0.33356 -0.20118 0.32546 C -0.2004 0.31713 -0.19883 0.3044 -0.19792 0.29514 C -0.19701 0.28588 -0.19688 0.2787 -0.19558 0.26967 C -0.19428 0.26088 -0.19297 0.25463 -0.19011 0.2419 C -0.18724 0.22916 -0.18256 0.20764 -0.17865 0.19375 C -0.17474 0.17986 -0.17136 0.17083 -0.16667 0.15856 C -0.16198 0.14606 -0.15717 0.13217 -0.15053 0.11921 C -0.14388 0.10625 -0.13425 0.0919 -0.1267 0.08078 C -0.11902 0.0699 -0.1125 0.06111 -0.10508 0.05301 C -0.09753 0.0449 -0.08894 0.03727 -0.08204 0.03171 C -0.07513 0.02615 -0.06954 0.02291 -0.06368 0.01944 C -0.05769 0.0162 -0.05326 0.01389 -0.0461 0.01134 C -0.03907 0.00879 -0.02696 0.00532 -0.02084 0.00393 C -0.01472 0.00254 -0.01329 0.00347 -0.00977 0.00324 C -0.00625 0.00277 0.00039 0.00162 0.00039 0.00185 L 0.00039 0.00162 " pathEditMode="relative" rAng="0" ptsTypes="AAAAAAAAAAAAAAAAAA">
                                      <p:cBhvr>
                                        <p:cTn id="3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30" y="-1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C 0.11093 3.7037E-6 0.20117 0.16018 0.20117 0.3574 C 0.20117 0.55463 0.11093 0.71504 3.33333E-6 0.71504 C -0.11107 0.71504 -0.20104 0.55463 -0.20104 0.3574 C -0.20104 0.16018 -0.11107 3.7037E-6 3.33333E-6 3.7037E-6 Z " pathEditMode="relative" rAng="0" ptsTypes="AAAAA">
                                      <p:cBhvr>
                                        <p:cTn id="4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74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51 0.00162 C 0.01992 0.00232 0.02448 0.00325 0.02851 0.00394 C 0.03255 0.00487 0.03476 0.00463 0.03958 0.00649 C 0.04427 0.00811 0.05078 0.01112 0.05703 0.01459 C 0.06328 0.01806 0.06979 0.02176 0.07682 0.02686 C 0.08372 0.03195 0.09101 0.03681 0.09882 0.04491 C 0.10677 0.05301 0.11458 0.06158 0.12421 0.07593 C 0.13372 0.09051 0.14583 0.10695 0.15638 0.13149 C 0.16692 0.15625 0.1802 0.19676 0.18724 0.22408 C 0.19427 0.25116 0.19648 0.27871 0.19869 0.29514 C 0.20104 0.31158 0.20052 0.31274 0.20104 0.32292 C 0.20156 0.33334 0.20221 0.34121 0.20195 0.35741 C 0.20169 0.37338 0.20169 0.3963 0.19921 0.41945 C 0.19661 0.4426 0.19192 0.47338 0.18671 0.4963 C 0.18151 0.51922 0.17539 0.53704 0.16783 0.55695 C 0.16041 0.57686 0.1526 0.59769 0.14166 0.61575 C 0.13073 0.63403 0.11536 0.65186 0.10208 0.66575 C 0.0888 0.6794 0.07682 0.69005 0.06211 0.69838 C 0.04739 0.70672 0.03007 0.71366 0.0138 0.71551 C -0.00261 0.7176 -0.02188 0.71343 -0.03594 0.70996 C -0.05 0.70625 -0.05886 0.70209 -0.07045 0.69445 C -0.08204 0.68658 -0.09467 0.67524 -0.10534 0.6632 C -0.11615 0.65116 -0.12605 0.63635 -0.1349 0.62246 C -0.14362 0.60834 -0.15092 0.59468 -0.15782 0.57987 C -0.16472 0.56505 -0.17058 0.55186 -0.17631 0.53311 C -0.1819 0.51459 -0.18815 0.48704 -0.19193 0.46783 C -0.19571 0.44838 -0.19714 0.43264 -0.19883 0.41713 C -0.20039 0.40139 -0.20105 0.38357 -0.20157 0.37362 C -0.20209 0.36389 -0.20196 0.35811 -0.20196 0.35811 L -0.20196 0.35811 " pathEditMode="relative" ptsTypes="AAAAAAAAAAAAAAAAAAAAAAAAAAAAAAA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0.19935 -0.0002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6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0" presetClass="path" presetSubtype="0" accel="50000" decel="5000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48 0.35902 C -0.20274 0.34907 -0.20287 0.33935 -0.20209 0.32615 C -0.20118 0.31319 -0.19987 0.29791 -0.1974 0.28032 C -0.19506 0.26296 -0.19167 0.23888 -0.18776 0.22152 C -0.18386 0.20416 -0.17917 0.19143 -0.17396 0.17662 C -0.16888 0.16157 -0.16315 0.14513 -0.1569 0.13148 C -0.15078 0.11782 -0.14388 0.10648 -0.13672 0.09467 C -0.12943 0.0831 -0.12253 0.07199 -0.11368 0.06111 C -0.10482 0.05046 -0.09362 0.03865 -0.08334 0.03009 C -0.07292 0.02176 -0.06094 0.01504 -0.05157 0.01041 C -0.04206 0.00601 -0.03412 0.00486 -0.0267 0.00324 C -0.01927 0.00162 -0.0069 0.00069 -0.0069 0.00092 L -0.00039 4.07407E-6 " pathEditMode="relative" rAng="0" ptsTypes="AAAAAAAAAAAAA">
                                      <p:cBhvr>
                                        <p:cTn id="7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91" y="-1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C 0.00286 0.00046 0.00586 0.00115 0.00872 0.00162 C 0.01145 0.00185 0.01458 0.00231 0.01692 0.00231 C 0.01927 0.00254 0.02005 0.00185 0.02291 0.00231 C 0.02578 0.00277 0.03072 0.00463 0.03398 0.00555 C 0.03724 0.00671 0.0427 0.00879 0.0427 0.00902 C 0.04596 0.01018 0.05052 0.01134 0.05377 0.01296 C 0.05703 0.01458 0.0625 0.01875 0.0625 0.01898 C 0.06627 0.02106 0.07187 0.0243 0.07669 0.02777 C 0.08164 0.03101 0.08671 0.03449 0.09192 0.03912 C 0.09713 0.04398 0.10364 0.05138 0.10807 0.05625 C 0.1125 0.06134 0.1151 0.06481 0.11862 0.06944 C 0.122 0.07407 0.12877 0.08426 0.12877 0.08449 C 0.13177 0.08842 0.13398 0.09143 0.13658 0.0956 C 0.13906 0.09976 0.1414 0.10416 0.14388 0.10879 C 0.14648 0.11342 0.14908 0.11805 0.15169 0.12338 C 0.15442 0.1287 0.15677 0.13287 0.16002 0.14051 C 0.16328 0.14814 0.1677 0.15972 0.17109 0.16921 C 0.17447 0.1787 0.17747 0.18865 0.1802 0.19791 C 0.18307 0.20717 0.18554 0.21551 0.18763 0.22476 C 0.18971 0.23426 0.19101 0.24444 0.1927 0.25439 C 0.19427 0.26365 0.19596 0.27176 0.19726 0.28217 C 0.19856 0.29259 0.19974 0.30879 0.20052 0.31736 C 0.20117 0.32569 0.2013 0.32708 0.20143 0.33379 C 0.20156 0.34027 0.20143 0.34838 0.20143 0.35671 " pathEditMode="relative" rAng="0" ptsTypes="AAAAAAAAAAAAAAAAAAAAAAAAA">
                                      <p:cBhvr>
                                        <p:cTn id="8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65" y="1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79167E-6 -1.48148E-6 L -0.12201 0.02708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07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1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000"/>
                            </p:stCondLst>
                            <p:childTnLst>
                              <p:par>
                                <p:cTn id="12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33333E-6 L -0.12318 -0.02686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59" y="-1343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5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2.91667E-6 -4.81481E-6 L 0.00131 -0.02708 " pathEditMode="relative" rAng="0" ptsTypes="AA">
                                      <p:cBhvr>
                                        <p:cTn id="16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350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143 0.35671 L 0.20143 0.36736 C 0.20143 0.37199 0.20156 0.37801 0.20143 0.38379 C 0.2013 0.38958 0.20078 0.39606 0.20052 0.40185 C 0.20026 0.40763 0.20052 0.41018 0.19961 0.41898 C 0.19869 0.42777 0.19635 0.44537 0.19505 0.45416 C 0.19362 0.46296 0.19296 0.46574 0.19179 0.47222 C 0.19049 0.47847 0.18919 0.48541 0.18763 0.49259 C 0.18606 0.49976 0.18437 0.50879 0.18255 0.51551 C 0.18086 0.52222 0.17903 0.52662 0.17708 0.53263 C 0.175 0.53865 0.17382 0.54282 0.17057 0.55162 C 0.16731 0.56018 0.16224 0.575 0.15768 0.58495 C 0.15325 0.5949 0.14726 0.60416 0.14349 0.61134 C 0.13971 0.61828 0.13867 0.62106 0.13515 0.62685 C 0.13164 0.6324 0.12721 0.63912 0.12226 0.6456 C 0.11731 0.65208 0.11067 0.66018 0.1052 0.66597 C 0.09987 0.67199 0.09518 0.67615 0.08958 0.68078 C 0.08398 0.68541 0.07812 0.68958 0.07161 0.69375 C 0.06523 0.69814 0.05781 0.70277 0.05091 0.70601 C 0.04414 0.70949 0.03737 0.7118 0.03072 0.71342 C 0.02408 0.71527 0.01809 0.71597 0.01145 0.71666 C 0.00468 0.71736 -0.00313 0.71805 -0.00977 0.71759 C -0.01641 0.71713 -0.02136 0.71643 -0.02865 0.71435 C -0.03581 0.71226 -0.04493 0.70926 -0.053 0.70532 C -0.0612 0.70138 -0.07019 0.69583 -0.07735 0.69051 C -0.08464 0.68518 -0.09623 0.67338 -0.09623 0.67361 C -0.10183 0.66828 -0.10534 0.6662 -0.11055 0.66041 C -0.11563 0.65439 -0.12162 0.6456 -0.12709 0.6375 C -0.13256 0.62916 -0.13816 0.62013 -0.14323 0.61134 C -0.14831 0.60231 -0.15365 0.5912 -0.15743 0.58333 C -0.1612 0.57569 -0.16276 0.57268 -0.16576 0.56458 C -0.16862 0.55648 -0.17162 0.54606 -0.175 0.53518 C -0.17826 0.5243 -0.18269 0.51018 -0.18555 0.49907 C -0.18842 0.48819 -0.19011 0.4787 -0.19193 0.46898 C -0.19375 0.45902 -0.19545 0.44861 -0.19662 0.44027 C -0.19766 0.43171 -0.19818 0.42592 -0.19883 0.41828 C -0.19961 0.41064 -0.20026 0.4037 -0.20066 0.39444 C -0.20118 0.38541 -0.20157 0.37476 -0.20157 0.36342 C -0.20157 0.35185 -0.20144 0.33773 -0.20066 0.32569 C -0.2 0.31365 -0.19987 0.3081 -0.19753 0.29143 C -0.19506 0.27453 -0.18985 0.24213 -0.18646 0.22523 C -0.18295 0.2081 -0.17995 0.2 -0.17683 0.18912 C -0.17357 0.17824 -0.17071 0.16921 -0.16706 0.15972 C -0.16355 0.15023 -0.15938 0.14074 -0.15521 0.13194 C -0.15092 0.12291 -0.14714 0.11551 -0.1418 0.10648 C -0.13646 0.09745 -0.12891 0.08611 -0.12292 0.07777 C -0.11693 0.06967 -0.11146 0.06296 -0.10599 0.05671 C -0.10039 0.05023 -0.09545 0.0449 -0.08933 0.03935 C -0.08321 0.03402 -0.07605 0.02847 -0.06914 0.02384 C -0.06224 0.01944 -0.0543 0.01527 -0.04792 0.0125 C -0.04167 0.00949 -0.03711 0.00833 -0.03138 0.00671 C -0.02566 0.00509 -0.01875 0.00347 -0.01342 0.00254 C -0.00821 0.00185 -0.00196 0.00185 0.00039 0.00185 C 0.00273 0.00162 0.00182 0.00185 0.00078 0.00185 " pathEditMode="relative" rAng="0" ptsTypes="AAAAAAAAAAAAAAAAAAAAAAAAAAAAAAAAAAAAAAAAAAAAAAAAAAAAAA">
                                      <p:cBhvr>
                                        <p:cTn id="16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56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8" presetID="1" presetClass="path" presetSubtype="0" repeatCount="indefinite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C 0.11158 4.07407E-6 0.20247 0.16018 0.20247 0.3574 C 0.20247 0.55463 0.11158 0.71504 4.375E-6 0.71504 C -0.11185 0.71504 -0.20235 0.55463 -0.20235 0.3574 C -0.20235 0.16018 -0.11185 4.07407E-6 4.375E-6 4.07407E-6 Z " pathEditMode="relative" rAng="0" ptsTypes="AAAAA">
                                      <p:cBhvr>
                                        <p:cTn id="16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2" animBg="1"/>
      <p:bldP spid="3" grpId="3" animBg="1"/>
      <p:bldP spid="3" grpId="4" animBg="1"/>
      <p:bldP spid="3" grpId="5" animBg="1"/>
      <p:bldP spid="3" grpId="6" animBg="1"/>
      <p:bldP spid="3" grpId="7" animBg="1"/>
      <p:bldP spid="3" grpId="8" animBg="1"/>
      <p:bldP spid="3" grpId="9" animBg="1"/>
      <p:bldP spid="11" grpId="0"/>
      <p:bldP spid="11" grpId="2"/>
      <p:bldP spid="11" grpId="3"/>
      <p:bldP spid="13" grpId="0"/>
      <p:bldP spid="13" grpId="1"/>
      <p:bldP spid="13" grpId="2"/>
      <p:bldP spid="40" grpId="0"/>
      <p:bldP spid="40" grpId="1"/>
      <p:bldP spid="40" grpId="2"/>
      <p:bldP spid="15" grpId="0"/>
      <p:bldP spid="15" grpId="1"/>
      <p:bldP spid="41" grpId="0"/>
      <p:bldP spid="41" grpId="1"/>
      <p:bldP spid="42" grpId="0"/>
      <p:bldP spid="42" grpId="1"/>
      <p:bldP spid="43" grpId="0"/>
      <p:bldP spid="43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20" grpId="0"/>
      <p:bldP spid="20" grpId="1"/>
      <p:bldP spid="21" grpId="0"/>
      <p:bldP spid="21" grpId="1"/>
      <p:bldP spid="21" grpId="2"/>
      <p:bldP spid="24" grpId="2"/>
      <p:bldP spid="24" grpId="3"/>
      <p:bldP spid="25" grpId="0"/>
      <p:bldP spid="2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883A46C-514F-7349-94AD-756C00AD14AE}"/>
              </a:ext>
            </a:extLst>
          </p:cNvPr>
          <p:cNvSpPr txBox="1"/>
          <p:nvPr/>
        </p:nvSpPr>
        <p:spPr>
          <a:xfrm>
            <a:off x="6910760" y="1159706"/>
            <a:ext cx="242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RECEIVE MYSQL DATA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8096D-3706-E34F-A911-DBB31D24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L" sz="2800" dirty="0">
                <a:solidFill>
                  <a:schemeClr val="tx2"/>
                </a:solidFill>
              </a:rPr>
              <a:t>TODO</a:t>
            </a:r>
            <a:br>
              <a:rPr lang="en-PL" sz="2800" dirty="0"/>
            </a:br>
            <a:br>
              <a:rPr lang="en-PL" sz="2800" dirty="0"/>
            </a:br>
            <a:r>
              <a:rPr lang="en-PL" sz="2800" strike="sngStrike" dirty="0">
                <a:solidFill>
                  <a:schemeClr val="bg1"/>
                </a:solidFill>
              </a:rPr>
              <a:t>GET JOBS</a:t>
            </a:r>
            <a:br>
              <a:rPr lang="en-PL" sz="2800" dirty="0"/>
            </a:br>
            <a:br>
              <a:rPr lang="en-PL" sz="2800" dirty="0"/>
            </a:br>
            <a:r>
              <a:rPr lang="en-PL" sz="2800" strike="sngStrike" dirty="0"/>
              <a:t>EXECUTE QUERY</a:t>
            </a:r>
            <a:br>
              <a:rPr lang="en-PL" sz="2800" dirty="0"/>
            </a:br>
            <a:br>
              <a:rPr lang="en-PL" sz="2800" dirty="0"/>
            </a:br>
            <a:r>
              <a:rPr lang="en-PL" sz="2800" dirty="0"/>
              <a:t>SEND REPORT</a:t>
            </a:r>
            <a:br>
              <a:rPr lang="en-PL" sz="2800" dirty="0"/>
            </a:br>
            <a:br>
              <a:rPr lang="en-PL" sz="2800" dirty="0"/>
            </a:br>
            <a:r>
              <a:rPr lang="en-PL" sz="2800" dirty="0"/>
              <a:t>COLLECT STATS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C2463AB-3DA9-504D-AAA1-8DC41C5D3380}"/>
              </a:ext>
            </a:extLst>
          </p:cNvPr>
          <p:cNvSpPr/>
          <p:nvPr/>
        </p:nvSpPr>
        <p:spPr>
          <a:xfrm>
            <a:off x="5661598" y="821401"/>
            <a:ext cx="4918478" cy="4903619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8FEABE-1C90-594A-BE8B-FC5177C1A5E9}"/>
              </a:ext>
            </a:extLst>
          </p:cNvPr>
          <p:cNvSpPr txBox="1"/>
          <p:nvPr/>
        </p:nvSpPr>
        <p:spPr>
          <a:xfrm>
            <a:off x="10183172" y="3088544"/>
            <a:ext cx="793807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timers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E47885-60ED-A845-828D-D2B66C03023D}"/>
              </a:ext>
            </a:extLst>
          </p:cNvPr>
          <p:cNvSpPr txBox="1"/>
          <p:nvPr/>
        </p:nvSpPr>
        <p:spPr>
          <a:xfrm>
            <a:off x="5187750" y="3088544"/>
            <a:ext cx="94769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PL" dirty="0"/>
              <a:t>streams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325F89-95A2-8C4B-926C-0600DB3D47B5}"/>
              </a:ext>
            </a:extLst>
          </p:cNvPr>
          <p:cNvSpPr/>
          <p:nvPr/>
        </p:nvSpPr>
        <p:spPr>
          <a:xfrm>
            <a:off x="8015965" y="724166"/>
            <a:ext cx="209741" cy="19447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0BF140-AD80-8B47-8CC4-D91F9321157E}"/>
              </a:ext>
            </a:extLst>
          </p:cNvPr>
          <p:cNvSpPr txBox="1"/>
          <p:nvPr/>
        </p:nvSpPr>
        <p:spPr>
          <a:xfrm>
            <a:off x="3854399" y="3091689"/>
            <a:ext cx="115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GET JOBS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29C0A1-3A1C-B645-987C-D093250C5B44}"/>
              </a:ext>
            </a:extLst>
          </p:cNvPr>
          <p:cNvSpPr txBox="1"/>
          <p:nvPr/>
        </p:nvSpPr>
        <p:spPr>
          <a:xfrm>
            <a:off x="10976979" y="290387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JOB1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63EA22-6DFC-404F-A2DD-04C8D34AC9C8}"/>
              </a:ext>
            </a:extLst>
          </p:cNvPr>
          <p:cNvSpPr txBox="1"/>
          <p:nvPr/>
        </p:nvSpPr>
        <p:spPr>
          <a:xfrm>
            <a:off x="10976979" y="327321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JOB2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F17F0E-0BE3-254F-9DCA-A68B96F486D8}"/>
              </a:ext>
            </a:extLst>
          </p:cNvPr>
          <p:cNvSpPr txBox="1"/>
          <p:nvPr/>
        </p:nvSpPr>
        <p:spPr>
          <a:xfrm>
            <a:off x="7190641" y="1159706"/>
            <a:ext cx="188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EXECUTE QUERY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7186EE-B0C5-DD47-A139-BCB39DFE159C}"/>
              </a:ext>
            </a:extLst>
          </p:cNvPr>
          <p:cNvSpPr txBox="1"/>
          <p:nvPr/>
        </p:nvSpPr>
        <p:spPr>
          <a:xfrm>
            <a:off x="3869840" y="3090526"/>
            <a:ext cx="115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accent1"/>
                </a:solidFill>
              </a:rPr>
              <a:t>GET JOBS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49A0C9-F154-4A4F-9A6A-729A008E743E}"/>
              </a:ext>
            </a:extLst>
          </p:cNvPr>
          <p:cNvSpPr txBox="1"/>
          <p:nvPr/>
        </p:nvSpPr>
        <p:spPr>
          <a:xfrm>
            <a:off x="3744150" y="2718631"/>
            <a:ext cx="144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JOB1 QUERY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FD8967-6752-EE4A-A9CA-90B0A7322868}"/>
              </a:ext>
            </a:extLst>
          </p:cNvPr>
          <p:cNvSpPr txBox="1"/>
          <p:nvPr/>
        </p:nvSpPr>
        <p:spPr>
          <a:xfrm>
            <a:off x="7179421" y="5176906"/>
            <a:ext cx="188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EXECUTE QUERY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8953B8-B706-8A4F-B7CB-D1AAA2BB492B}"/>
              </a:ext>
            </a:extLst>
          </p:cNvPr>
          <p:cNvSpPr txBox="1"/>
          <p:nvPr/>
        </p:nvSpPr>
        <p:spPr>
          <a:xfrm>
            <a:off x="3744150" y="3464747"/>
            <a:ext cx="1458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JOB2 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3721D4-1D1E-2C4B-92C1-AD3DC9A7ADA8}"/>
              </a:ext>
            </a:extLst>
          </p:cNvPr>
          <p:cNvSpPr txBox="1"/>
          <p:nvPr/>
        </p:nvSpPr>
        <p:spPr>
          <a:xfrm>
            <a:off x="7197986" y="1529038"/>
            <a:ext cx="184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SCHEDULE JOBS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A7EA7A-3653-A74A-ACE8-2343D4C47336}"/>
              </a:ext>
            </a:extLst>
          </p:cNvPr>
          <p:cNvSpPr txBox="1"/>
          <p:nvPr/>
        </p:nvSpPr>
        <p:spPr>
          <a:xfrm>
            <a:off x="7270280" y="1529038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QUERY MYSQL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D7BBD2-0E95-2641-84BE-753ED41E6585}"/>
              </a:ext>
            </a:extLst>
          </p:cNvPr>
          <p:cNvSpPr txBox="1"/>
          <p:nvPr/>
        </p:nvSpPr>
        <p:spPr>
          <a:xfrm>
            <a:off x="3744150" y="2723520"/>
            <a:ext cx="144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accent1"/>
                </a:solidFill>
              </a:rPr>
              <a:t>JOB1 QUERY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1305C6-800A-2749-B0A0-8430A5AD0E4D}"/>
              </a:ext>
            </a:extLst>
          </p:cNvPr>
          <p:cNvSpPr txBox="1"/>
          <p:nvPr/>
        </p:nvSpPr>
        <p:spPr>
          <a:xfrm>
            <a:off x="7281498" y="4813458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QUERY MYSQL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634C00-AF07-3A4F-B640-AEAEB732819A}"/>
              </a:ext>
            </a:extLst>
          </p:cNvPr>
          <p:cNvSpPr txBox="1"/>
          <p:nvPr/>
        </p:nvSpPr>
        <p:spPr>
          <a:xfrm>
            <a:off x="3744150" y="3468473"/>
            <a:ext cx="1458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accent1"/>
                </a:solidFill>
              </a:rPr>
              <a:t>JOB2 QUERY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EA47CF-FBAE-B643-BCF9-07596EE5E1B6}"/>
              </a:ext>
            </a:extLst>
          </p:cNvPr>
          <p:cNvSpPr txBox="1"/>
          <p:nvPr/>
        </p:nvSpPr>
        <p:spPr>
          <a:xfrm>
            <a:off x="6921976" y="4810834"/>
            <a:ext cx="242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RECEIVE MYSQL DATA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CD786D-AB63-6F44-B7AB-2686FF151F83}"/>
              </a:ext>
            </a:extLst>
          </p:cNvPr>
          <p:cNvSpPr txBox="1"/>
          <p:nvPr/>
        </p:nvSpPr>
        <p:spPr>
          <a:xfrm>
            <a:off x="7318366" y="4461171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SEND REPORT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2F000A9-B1D1-A544-86E3-1F3D34257688}"/>
              </a:ext>
            </a:extLst>
          </p:cNvPr>
          <p:cNvSpPr txBox="1"/>
          <p:nvPr/>
        </p:nvSpPr>
        <p:spPr>
          <a:xfrm>
            <a:off x="7224561" y="4091839"/>
            <a:ext cx="179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COLLECT STATS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C92138B-DB11-0C49-BDF9-20A6131EB3D2}"/>
              </a:ext>
            </a:extLst>
          </p:cNvPr>
          <p:cNvSpPr txBox="1"/>
          <p:nvPr/>
        </p:nvSpPr>
        <p:spPr>
          <a:xfrm>
            <a:off x="7357639" y="3710927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RESCHEDULE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370C08A-7F26-E741-A20B-B20AF172C054}"/>
              </a:ext>
            </a:extLst>
          </p:cNvPr>
          <p:cNvSpPr txBox="1"/>
          <p:nvPr/>
        </p:nvSpPr>
        <p:spPr>
          <a:xfrm>
            <a:off x="10976979" y="328008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JOB2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04355E7-A463-504F-9F1C-40D2DBE361E7}"/>
              </a:ext>
            </a:extLst>
          </p:cNvPr>
          <p:cNvSpPr txBox="1"/>
          <p:nvPr/>
        </p:nvSpPr>
        <p:spPr>
          <a:xfrm>
            <a:off x="6921976" y="1523337"/>
            <a:ext cx="242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RECEIVE MYSQL DATA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EEDC9B-670D-D74F-84A6-8088C6ED45A3}"/>
              </a:ext>
            </a:extLst>
          </p:cNvPr>
          <p:cNvSpPr txBox="1"/>
          <p:nvPr/>
        </p:nvSpPr>
        <p:spPr>
          <a:xfrm>
            <a:off x="7344018" y="1889727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SEND REPORT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415465-46C5-D34B-86F1-1FE5CD65B32E}"/>
              </a:ext>
            </a:extLst>
          </p:cNvPr>
          <p:cNvSpPr txBox="1"/>
          <p:nvPr/>
        </p:nvSpPr>
        <p:spPr>
          <a:xfrm>
            <a:off x="7248369" y="2239072"/>
            <a:ext cx="179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COLLECT STATS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6858CA-58D2-4041-A283-BEEAD180BA13}"/>
              </a:ext>
            </a:extLst>
          </p:cNvPr>
          <p:cNvSpPr txBox="1"/>
          <p:nvPr/>
        </p:nvSpPr>
        <p:spPr>
          <a:xfrm>
            <a:off x="7370229" y="2606030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RESCHEDULE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FF7CA0F-8770-2348-BA6D-1ACA96A075A4}"/>
              </a:ext>
            </a:extLst>
          </p:cNvPr>
          <p:cNvSpPr txBox="1"/>
          <p:nvPr/>
        </p:nvSpPr>
        <p:spPr>
          <a:xfrm>
            <a:off x="10976979" y="290387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JOB1</a:t>
            </a:r>
          </a:p>
        </p:txBody>
      </p:sp>
    </p:spTree>
    <p:extLst>
      <p:ext uri="{BB962C8B-B14F-4D97-AF65-F5344CB8AC3E}">
        <p14:creationId xmlns:p14="http://schemas.microsoft.com/office/powerpoint/2010/main" val="1217521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325 0 0.00651 0 0.01106 0.0007 C 0.01549 0.00139 0.022 0.00278 0.02708 0.00394 C 0.03216 0.0051 0.03659 0.00649 0.0414 0.00811 C 0.04609 0.00973 0.05156 0.01181 0.0556 0.01389 C 0.05976 0.01575 0.06575 0.02037 0.06575 0.02037 C 0.0694 0.02269 0.07356 0.02547 0.07773 0.02848 C 0.0819 0.03172 0.08619 0.03542 0.09062 0.03912 C 0.09505 0.04306 0.09948 0.04653 0.1039 0.05139 C 0.10846 0.05625 0.11367 0.0632 0.11771 0.06852 C 0.12187 0.07385 0.12448 0.07662 0.12877 0.08334 C 0.1332 0.09005 0.13945 0.10047 0.14401 0.1088 C 0.14856 0.1169 0.15312 0.12616 0.15638 0.13334 C 0.15976 0.14028 0.16106 0.14422 0.1638 0.15116 C 0.16653 0.15811 0.16888 0.16204 0.17304 0.175 C 0.17708 0.18797 0.18463 0.21412 0.18815 0.22894 C 0.19166 0.24375 0.19244 0.25255 0.19414 0.2632 C 0.19583 0.27408 0.19726 0.28403 0.1983 0.29352 C 0.19935 0.30301 0.19974 0.31343 0.20013 0.32061 C 0.20065 0.32778 0.20104 0.33033 0.20104 0.33704 C 0.20117 0.34352 0.20065 0.35186 0.20065 0.35973 C 0.20065 0.36783 0.2013 0.37709 0.20104 0.38519 C 0.20078 0.39329 0.19987 0.40162 0.19922 0.40903 C 0.19856 0.41621 0.19765 0.42153 0.19687 0.42848 C 0.19609 0.43542 0.19583 0.44167 0.19466 0.4507 C 0.19336 0.45973 0.19127 0.47315 0.18958 0.48264 C 0.18776 0.4919 0.18632 0.49838 0.18398 0.50718 C 0.18177 0.51575 0.17825 0.52616 0.17578 0.53403 C 0.17317 0.5419 0.17174 0.547 0.16888 0.55463 C 0.16601 0.56204 0.16224 0.5713 0.15872 0.57917 C 0.15534 0.58681 0.15247 0.59329 0.14817 0.60116 C 0.14375 0.60903 0.13685 0.61968 0.13255 0.62662 C 0.12812 0.63357 0.12526 0.6382 0.12187 0.64283 C 0.11862 0.64769 0.1164 0.6507 0.11276 0.6551 C 0.10898 0.6595 0.10364 0.66528 0.09987 0.66899 C 0.09609 0.67292 0.09401 0.67477 0.0901 0.67801 C 0.08632 0.68125 0.08307 0.6845 0.07682 0.68866 C 0.07057 0.69283 0.0595 0.69977 0.05247 0.70348 C 0.04531 0.70718 0.03997 0.7088 0.03398 0.71088 C 0.02799 0.71274 0.022 0.71389 0.01653 0.71482 C 0.01106 0.71575 0.00586 0.71644 0.00091 0.71644 C -0.00404 0.71667 -0.00743 0.71644 -0.01341 0.71575 C -0.01927 0.71482 -0.02761 0.71389 -0.03451 0.71158 C -0.04141 0.7095 -0.04714 0.70672 -0.05482 0.70255 C -0.06237 0.69862 -0.07149 0.69375 -0.08008 0.68704 C -0.08881 0.68033 -0.09896 0.67084 -0.10677 0.6625 C -0.11459 0.65417 -0.12123 0.64514 -0.12709 0.63727 C -0.13282 0.62917 -0.13763 0.62153 -0.1418 0.61436 C -0.14584 0.60695 -0.1474 0.60348 -0.15183 0.59375 C -0.15638 0.58403 -0.16433 0.5676 -0.16888 0.55625 C -0.17344 0.54468 -0.17578 0.53635 -0.17904 0.525 C -0.18229 0.51366 -0.18581 0.50116 -0.18868 0.4882 C -0.19154 0.47547 -0.19427 0.45973 -0.1961 0.44815 C -0.19792 0.43681 -0.1987 0.42987 -0.19974 0.41945 C -0.20078 0.40926 -0.20157 0.39676 -0.20209 0.38681 C -0.20248 0.37686 -0.20248 0.36436 -0.20248 0.35973 C -0.20261 0.3551 -0.20248 0.35718 -0.20248 0.35903 " pathEditMode="relative" ptsTypes="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22222E-6 L 0.20065 -0.0004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48 0.35902 C -0.20261 0.3544 -0.20274 0.34977 -0.20248 0.34421 C -0.20235 0.33865 -0.20196 0.33356 -0.20118 0.32546 C -0.2004 0.31713 -0.19883 0.3044 -0.19792 0.29514 C -0.19701 0.28588 -0.19688 0.2787 -0.19558 0.26967 C -0.19428 0.26088 -0.19297 0.25463 -0.19011 0.2419 C -0.18724 0.22916 -0.18256 0.20764 -0.17865 0.19375 C -0.17474 0.17986 -0.17136 0.17083 -0.16667 0.15856 C -0.16198 0.14606 -0.15717 0.13217 -0.15053 0.11921 C -0.14388 0.10625 -0.13425 0.0919 -0.1267 0.08078 C -0.11902 0.0699 -0.1125 0.06111 -0.10508 0.05301 C -0.09753 0.0449 -0.08894 0.03727 -0.08204 0.03171 C -0.07513 0.02615 -0.06954 0.02291 -0.06368 0.01944 C -0.05769 0.0162 -0.05326 0.01389 -0.0461 0.01134 C -0.03907 0.00879 -0.02696 0.00532 -0.02084 0.00393 C -0.01472 0.00254 -0.01329 0.00347 -0.00977 0.00324 C -0.00625 0.00277 0.00039 0.00162 0.00039 0.00185 L 0.00039 0.00162 " pathEditMode="relative" rAng="0" ptsTypes="AAAAAAAAAAAAAAAAAA"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30" y="-1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0"/>
                            </p:stCondLst>
                            <p:childTnLst>
                              <p:par>
                                <p:cTn id="27" presetID="1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C 0.11093 3.7037E-6 0.20117 0.16018 0.20117 0.3574 C 0.20117 0.55463 0.11093 0.71504 3.33333E-6 0.71504 C -0.11107 0.71504 -0.20104 0.55463 -0.20104 0.3574 C -0.20104 0.16018 -0.11107 3.7037E-6 3.33333E-6 3.7037E-6 Z " pathEditMode="relative" rAng="0" ptsTypes="AAAAA">
                                      <p:cBhvr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74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51 0.00162 C 0.01992 0.00232 0.02448 0.00325 0.02851 0.00394 C 0.03255 0.00487 0.03476 0.00463 0.03958 0.00649 C 0.04427 0.00811 0.05078 0.01112 0.05703 0.01459 C 0.06328 0.01806 0.06979 0.02176 0.07682 0.02686 C 0.08372 0.03195 0.09101 0.03681 0.09882 0.04491 C 0.10677 0.05301 0.11458 0.06158 0.12421 0.07593 C 0.13372 0.09051 0.14583 0.10695 0.15638 0.13149 C 0.16692 0.15625 0.1802 0.19676 0.18724 0.22408 C 0.19427 0.25116 0.19648 0.27871 0.19869 0.29514 C 0.20104 0.31158 0.20052 0.31274 0.20104 0.32292 C 0.20156 0.33334 0.20221 0.34121 0.20195 0.35741 C 0.20169 0.37338 0.20169 0.3963 0.19921 0.41945 C 0.19661 0.4426 0.19192 0.47338 0.18671 0.4963 C 0.18151 0.51922 0.17539 0.53704 0.16783 0.55695 C 0.16041 0.57686 0.1526 0.59769 0.14166 0.61575 C 0.13073 0.63403 0.11536 0.65186 0.10208 0.66575 C 0.0888 0.6794 0.07682 0.69005 0.06211 0.69838 C 0.04739 0.70672 0.03007 0.71366 0.0138 0.71551 C -0.00261 0.7176 -0.02188 0.71343 -0.03594 0.70996 C -0.05 0.70625 -0.05886 0.70209 -0.07045 0.69445 C -0.08204 0.68658 -0.09467 0.67524 -0.10534 0.6632 C -0.11615 0.65116 -0.12605 0.63635 -0.1349 0.62246 C -0.14362 0.60834 -0.15092 0.59468 -0.15782 0.57987 C -0.16472 0.56505 -0.17058 0.55186 -0.17631 0.53311 C -0.1819 0.51459 -0.18815 0.48704 -0.19193 0.46783 C -0.19571 0.44838 -0.19714 0.43264 -0.19883 0.41713 C -0.20039 0.40139 -0.20105 0.38357 -0.20157 0.37362 C -0.20209 0.36389 -0.20196 0.35811 -0.20196 0.35811 L -0.20196 0.35811 " pathEditMode="relative" ptsTypes="AAAAAAAAAAAAAAAAAAAAAAAAAAAAAAA">
                                      <p:cBhvr>
                                        <p:cTn id="3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0.19935 -0.0002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6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0"/>
                            </p:stCondLst>
                            <p:childTnLst>
                              <p:par>
                                <p:cTn id="3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500"/>
                            </p:stCondLst>
                            <p:childTnLst>
                              <p:par>
                                <p:cTn id="3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000"/>
                            </p:stCondLst>
                            <p:childTnLst>
                              <p:par>
                                <p:cTn id="51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500"/>
                            </p:stCondLst>
                            <p:childTnLst>
                              <p:par>
                                <p:cTn id="5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4000"/>
                            </p:stCondLst>
                            <p:childTnLst>
                              <p:par>
                                <p:cTn id="5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4500"/>
                            </p:stCondLst>
                            <p:childTnLst>
                              <p:par>
                                <p:cTn id="63" presetID="0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48 0.35902 C -0.20274 0.34907 -0.20287 0.33935 -0.20209 0.32615 C -0.20118 0.31319 -0.19987 0.29791 -0.1974 0.28032 C -0.19506 0.26296 -0.19167 0.23888 -0.18776 0.22152 C -0.18386 0.20416 -0.17917 0.19143 -0.17396 0.17662 C -0.16888 0.16157 -0.16315 0.14513 -0.1569 0.13148 C -0.15078 0.11782 -0.14388 0.10648 -0.13672 0.09467 C -0.12943 0.0831 -0.12253 0.07199 -0.11368 0.06111 C -0.10482 0.05046 -0.09362 0.03865 -0.08334 0.03009 C -0.07292 0.02176 -0.06094 0.01504 -0.05157 0.01041 C -0.04206 0.00601 -0.03412 0.00486 -0.0267 0.00324 C -0.01927 0.00162 -0.0069 0.00069 -0.0069 0.00092 L -0.00039 4.07407E-6 " pathEditMode="relative" rAng="0" ptsTypes="AAAAAAAAAAAAA">
                                      <p:cBhvr>
                                        <p:cTn id="6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91" y="-1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6500"/>
                            </p:stCondLst>
                            <p:childTnLst>
                              <p:par>
                                <p:cTn id="6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C 0.00286 0.00046 0.00586 0.00115 0.00872 0.00162 C 0.01145 0.00185 0.01458 0.00231 0.01692 0.00231 C 0.01927 0.00254 0.02005 0.00185 0.02291 0.00231 C 0.02578 0.00277 0.03072 0.00463 0.03398 0.00555 C 0.03724 0.00671 0.0427 0.00879 0.0427 0.00902 C 0.04596 0.01018 0.05052 0.01134 0.05377 0.01296 C 0.05703 0.01458 0.0625 0.01875 0.0625 0.01898 C 0.06627 0.02106 0.07187 0.0243 0.07669 0.02777 C 0.08164 0.03101 0.08671 0.03449 0.09192 0.03912 C 0.09713 0.04398 0.10364 0.05138 0.10807 0.05625 C 0.1125 0.06134 0.1151 0.06481 0.11862 0.06944 C 0.122 0.07407 0.12877 0.08426 0.12877 0.08449 C 0.13177 0.08842 0.13398 0.09143 0.13658 0.0956 C 0.13906 0.09976 0.1414 0.10416 0.14388 0.10879 C 0.14648 0.11342 0.14908 0.11805 0.15169 0.12338 C 0.15442 0.1287 0.15677 0.13287 0.16002 0.14051 C 0.16328 0.14814 0.1677 0.15972 0.17109 0.16921 C 0.17447 0.1787 0.17747 0.18865 0.1802 0.19791 C 0.18307 0.20717 0.18554 0.21551 0.18763 0.22476 C 0.18971 0.23426 0.19101 0.24444 0.1927 0.25439 C 0.19427 0.26365 0.19596 0.27176 0.19726 0.28217 C 0.19856 0.29259 0.19974 0.30879 0.20052 0.31736 C 0.20117 0.32569 0.2013 0.32708 0.20143 0.33379 C 0.20156 0.34027 0.20143 0.34838 0.20143 0.35671 " pathEditMode="relative" rAng="0" ptsTypes="AAAAAAAAAAAAAAAAAAAAAAAAA">
                                      <p:cBhvr>
                                        <p:cTn id="6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65" y="1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79167E-6 -1.48148E-6 L -0.10378 -0.04398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-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33333E-6 L -0.1056 0.0412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6" y="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0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143 0.35672 C 0.20169 0.37222 0.20182 0.38773 0.20104 0.40093 C 0.20013 0.41389 0.19857 0.42014 0.19635 0.43519 C 0.19414 0.45023 0.19062 0.47662 0.18763 0.49097 C 0.18463 0.50509 0.18177 0.51019 0.17851 0.52107 C 0.17513 0.53195 0.17135 0.54537 0.16745 0.55625 C 0.16341 0.56736 0.16081 0.575 0.15456 0.5875 C 0.14831 0.59977 0.13802 0.61829 0.12969 0.63079 C 0.12135 0.64306 0.11198 0.65347 0.10443 0.66181 C 0.09674 0.67037 0.09101 0.67616 0.08411 0.68148 C 0.07721 0.68681 0.06901 0.68982 0.06302 0.69375 C 0.0569 0.69769 0.0539 0.70255 0.04778 0.70509 C 0.04166 0.70787 0.03333 0.7088 0.02617 0.71019 C 0.01901 0.71134 0.01133 0.71204 0.00456 0.7125 C -0.00222 0.71297 -0.00729 0.71343 -0.01472 0.7125 C -0.02227 0.71158 -0.03086 0.71042 -0.04011 0.70672 C -0.04935 0.70324 -0.06016 0.69815 -0.07044 0.69121 C -0.08073 0.68426 -0.09206 0.67477 -0.10169 0.66505 C -0.11133 0.65533 -0.12018 0.64537 -0.12839 0.6331 C -0.13672 0.62084 -0.14479 0.60509 -0.15143 0.59144 C -0.15807 0.57778 -0.16263 0.5669 -0.16849 0.55139 C -0.17422 0.53588 -0.18112 0.51806 -0.18594 0.49815 C -0.19063 0.47824 -0.1944 0.4507 -0.19701 0.43195 C -0.19948 0.4132 -0.20026 0.39884 -0.20104 0.38611 C -0.20196 0.37338 -0.20196 0.36459 -0.20196 0.35602 " pathEditMode="relative" rAng="0" ptsTypes="AAAAAAAAAAAAAAAAAAAAAAAAA">
                                      <p:cBhvr>
                                        <p:cTn id="9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69" y="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0.19648 3.7037E-7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07407E-6 L 0.19622 -0.00093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path" presetSubtype="0" repeatCount="300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48 0.35902 C -0.20248 0.16111 -0.11237 0.00023 -0.00143 0.00023 C 0.1095 0.00023 0.19974 0.16111 0.19974 0.35902 C 0.19974 0.55694 0.1095 0.71736 -0.00143 0.71736 C -0.11237 0.71736 -0.20248 0.55694 -0.20248 0.35902 Z " pathEditMode="relative" rAng="16200000" ptsTypes="AAAAA">
                                      <p:cBhvr>
                                        <p:cTn id="14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0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11111E-6 L 0.19622 -0.00139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5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500"/>
                            </p:stCondLst>
                            <p:childTnLst>
                              <p:par>
                                <p:cTn id="151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3500"/>
                            </p:stCondLst>
                            <p:childTnLst>
                              <p:par>
                                <p:cTn id="15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500"/>
                            </p:stCondLst>
                            <p:childTnLst>
                              <p:par>
                                <p:cTn id="1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000"/>
                            </p:stCondLst>
                            <p:childTnLst>
                              <p:par>
                                <p:cTn id="18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500"/>
                            </p:stCondLst>
                            <p:childTnLst>
                              <p:par>
                                <p:cTn id="18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path" presetSubtype="0" repeatCount="2000" accel="50000" decel="5000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48 0.35902 C -0.20248 0.16088 -0.11237 2.96296E-6 -0.00143 2.96296E-6 C 0.1095 2.96296E-6 0.19974 0.16088 0.19974 0.35902 C 0.19974 0.55694 0.1095 0.71736 -0.00143 0.71736 C -0.11237 0.71736 -0.20248 0.55694 -0.20248 0.35902 Z " pathEditMode="relative" rAng="16200000" ptsTypes="AAAAA">
                                      <p:cBhvr>
                                        <p:cTn id="19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0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0.19596 -0.00069 " pathEditMode="relative" rAng="0" ptsTypes="AA">
                                      <p:cBhvr>
                                        <p:cTn id="19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2500"/>
                            </p:stCondLst>
                            <p:childTnLst>
                              <p:par>
                                <p:cTn id="2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3000"/>
                            </p:stCondLst>
                            <p:childTnLst>
                              <p:par>
                                <p:cTn id="2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3500"/>
                            </p:stCondLst>
                            <p:childTnLst>
                              <p:par>
                                <p:cTn id="2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500"/>
                            </p:stCondLst>
                            <p:childTnLst>
                              <p:par>
                                <p:cTn id="23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300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path" presetSubtype="0" repeatCount="indefinite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C 0.11158 4.07407E-6 0.20247 0.16018 0.20247 0.3574 C 0.20247 0.55463 0.11158 0.71504 4.375E-6 0.71504 C -0.11185 0.71504 -0.20235 0.55463 -0.20235 0.3574 C -0.20235 0.16018 -0.11185 4.07407E-6 4.375E-6 4.07407E-6 Z " pathEditMode="relative" rAng="0" ptsTypes="AAAAA">
                                      <p:cBhvr>
                                        <p:cTn id="24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2"/>
      <p:bldP spid="30" grpId="3"/>
      <p:bldP spid="3" grpId="0" animBg="1"/>
      <p:bldP spid="3" grpId="2" animBg="1"/>
      <p:bldP spid="3" grpId="3" animBg="1"/>
      <p:bldP spid="3" grpId="4" animBg="1"/>
      <p:bldP spid="3" grpId="5" animBg="1"/>
      <p:bldP spid="3" grpId="6" animBg="1"/>
      <p:bldP spid="3" grpId="7" animBg="1"/>
      <p:bldP spid="3" grpId="8" animBg="1"/>
      <p:bldP spid="3" grpId="9" animBg="1"/>
      <p:bldP spid="3" grpId="10" animBg="1"/>
      <p:bldP spid="11" grpId="0"/>
      <p:bldP spid="11" grpId="1"/>
      <p:bldP spid="11" grpId="2"/>
      <p:bldP spid="13" grpId="0"/>
      <p:bldP spid="13" grpId="1"/>
      <p:bldP spid="13" grpId="2"/>
      <p:bldP spid="40" grpId="0"/>
      <p:bldP spid="40" grpId="1"/>
      <p:bldP spid="40" grpId="2"/>
      <p:bldP spid="15" grpId="0"/>
      <p:bldP spid="21" grpId="0"/>
      <p:bldP spid="21" grpId="1"/>
      <p:bldP spid="21" grpId="2"/>
      <p:bldP spid="26" grpId="0"/>
      <p:bldP spid="26" grpId="1"/>
      <p:bldP spid="26" grpId="2"/>
      <p:bldP spid="28" grpId="0"/>
      <p:bldP spid="29" grpId="0"/>
      <p:bldP spid="29" grpId="1"/>
      <p:bldP spid="29" grpId="2"/>
      <p:bldP spid="31" grpId="2"/>
      <p:bldP spid="31" grpId="3"/>
      <p:bldP spid="33" grpId="0"/>
      <p:bldP spid="33" grpId="1"/>
      <p:bldP spid="35" grpId="0"/>
      <p:bldP spid="35" grpId="1"/>
      <p:bldP spid="35" grpId="2"/>
      <p:bldP spid="36" grpId="1"/>
      <p:bldP spid="36" grpId="2"/>
      <p:bldP spid="38" grpId="0"/>
      <p:bldP spid="38" grpId="1"/>
      <p:bldP spid="38" grpId="2"/>
      <p:bldP spid="39" grpId="0"/>
      <p:bldP spid="39" grpId="1"/>
      <p:bldP spid="44" grpId="2"/>
      <p:bldP spid="44" grpId="3"/>
      <p:bldP spid="51" grpId="2"/>
      <p:bldP spid="51" grpId="3"/>
      <p:bldP spid="52" grpId="2"/>
      <p:bldP spid="52" grpId="3"/>
      <p:bldP spid="53" grpId="0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096D-3706-E34F-A911-DBB31D24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L" sz="2800" dirty="0">
                <a:solidFill>
                  <a:schemeClr val="tx2"/>
                </a:solidFill>
              </a:rPr>
              <a:t>TODO</a:t>
            </a:r>
            <a:br>
              <a:rPr lang="en-PL" sz="2800" dirty="0"/>
            </a:br>
            <a:br>
              <a:rPr lang="en-PL" sz="2800" dirty="0"/>
            </a:br>
            <a:r>
              <a:rPr lang="en-PL" sz="2800" strike="sngStrike" dirty="0">
                <a:solidFill>
                  <a:schemeClr val="bg1"/>
                </a:solidFill>
              </a:rPr>
              <a:t>GET JOBS</a:t>
            </a:r>
            <a:br>
              <a:rPr lang="en-PL" sz="2800" dirty="0"/>
            </a:br>
            <a:br>
              <a:rPr lang="en-PL" sz="2800" dirty="0"/>
            </a:br>
            <a:r>
              <a:rPr lang="en-PL" sz="2800" strike="sngStrike" dirty="0"/>
              <a:t>EXECUTE QUERY</a:t>
            </a:r>
            <a:br>
              <a:rPr lang="en-PL" sz="2800" dirty="0"/>
            </a:br>
            <a:br>
              <a:rPr lang="en-PL" sz="2800" dirty="0"/>
            </a:br>
            <a:r>
              <a:rPr lang="en-PL" sz="2800" strike="sngStrike" dirty="0"/>
              <a:t>SEND REPORT</a:t>
            </a:r>
            <a:br>
              <a:rPr lang="en-PL" sz="2800" dirty="0"/>
            </a:br>
            <a:br>
              <a:rPr lang="en-PL" sz="2800" dirty="0"/>
            </a:br>
            <a:r>
              <a:rPr lang="en-PL" sz="2800" strike="sngStrike" dirty="0"/>
              <a:t>COLLECT STATS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59D34-911B-4C49-971D-ABB95873EDB3}"/>
              </a:ext>
            </a:extLst>
          </p:cNvPr>
          <p:cNvSpPr txBox="1"/>
          <p:nvPr/>
        </p:nvSpPr>
        <p:spPr>
          <a:xfrm>
            <a:off x="4055896" y="2454932"/>
            <a:ext cx="73772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sz="4000" dirty="0">
                <a:solidFill>
                  <a:schemeClr val="tx2"/>
                </a:solidFill>
              </a:rPr>
              <a:t>EVERYTHING ASYNCHRONOUS?</a:t>
            </a:r>
          </a:p>
          <a:p>
            <a:pPr algn="ctr"/>
            <a:endParaRPr lang="en-PL" sz="4000" dirty="0">
              <a:solidFill>
                <a:schemeClr val="tx2"/>
              </a:solidFill>
            </a:endParaRPr>
          </a:p>
          <a:p>
            <a:pPr algn="ctr"/>
            <a:r>
              <a:rPr lang="en-PL" sz="4000" dirty="0">
                <a:solidFill>
                  <a:schemeClr val="tx2"/>
                </a:solidFill>
              </a:rPr>
              <a:t>AWESOME?</a:t>
            </a:r>
          </a:p>
        </p:txBody>
      </p:sp>
    </p:spTree>
    <p:extLst>
      <p:ext uri="{BB962C8B-B14F-4D97-AF65-F5344CB8AC3E}">
        <p14:creationId xmlns:p14="http://schemas.microsoft.com/office/powerpoint/2010/main" val="1418817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C59143-6182-8A47-8178-829F5862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762000"/>
            <a:ext cx="9751210" cy="19699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spc="-100" dirty="0">
                <a:solidFill>
                  <a:schemeClr val="accent1"/>
                </a:solidFill>
              </a:rPr>
              <a:t>With great power comes great responsibility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lay MORE #6 - Pijane treści - PPE.pl">
            <a:extLst>
              <a:ext uri="{FF2B5EF4-FFF2-40B4-BE49-F238E27FC236}">
                <a16:creationId xmlns:a16="http://schemas.microsoft.com/office/drawing/2014/main" id="{54A9F9E2-6D56-5649-A61A-08F978FE7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448" y="-1"/>
            <a:ext cx="2509135" cy="33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 Spider-Man (2002) Spider-Man has an uncle who dies. This is a subtle nod  to the character in the comics, Uncle Ben, who dies.: shittymoviedetails">
            <a:extLst>
              <a:ext uri="{FF2B5EF4-FFF2-40B4-BE49-F238E27FC236}">
                <a16:creationId xmlns:a16="http://schemas.microsoft.com/office/drawing/2014/main" id="{6259CF0B-8C6F-7844-A0C8-6EFA130E1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37" y="3208815"/>
            <a:ext cx="5237026" cy="288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ts About the French Revolution You Need to Know">
            <a:extLst>
              <a:ext uri="{FF2B5EF4-FFF2-40B4-BE49-F238E27FC236}">
                <a16:creationId xmlns:a16="http://schemas.microsoft.com/office/drawing/2014/main" id="{A120590C-A1DF-7F45-8E17-4422DC171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3041">
            <a:off x="5743694" y="2915756"/>
            <a:ext cx="5777175" cy="324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5359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096D-3706-E34F-A911-DBB31D24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L" sz="2800" dirty="0">
                <a:solidFill>
                  <a:schemeClr val="tx2"/>
                </a:solidFill>
              </a:rPr>
              <a:t>ISSUES  FOUND</a:t>
            </a:r>
            <a:br>
              <a:rPr lang="en-PL" sz="2800" dirty="0"/>
            </a:br>
            <a:br>
              <a:rPr lang="en-PL" sz="2800" dirty="0"/>
            </a:br>
            <a:r>
              <a:rPr lang="en-PL" sz="2800" dirty="0">
                <a:solidFill>
                  <a:schemeClr val="bg1"/>
                </a:solidFill>
              </a:rPr>
              <a:t>UNLIMITED  JOBS</a:t>
            </a:r>
            <a:br>
              <a:rPr lang="en-PL" sz="2800" dirty="0">
                <a:solidFill>
                  <a:schemeClr val="bg1"/>
                </a:solidFill>
              </a:rPr>
            </a:br>
            <a:br>
              <a:rPr lang="en-PL" sz="2800" dirty="0">
                <a:solidFill>
                  <a:schemeClr val="bg1"/>
                </a:solidFill>
              </a:rPr>
            </a:br>
            <a:r>
              <a:rPr lang="en-PL" sz="2800" dirty="0">
                <a:solidFill>
                  <a:schemeClr val="bg1"/>
                </a:solidFill>
              </a:rPr>
              <a:t>MYSQL  PROTOCOL  IS</a:t>
            </a:r>
            <a:br>
              <a:rPr lang="en-PL" sz="2800" dirty="0">
                <a:solidFill>
                  <a:schemeClr val="bg1"/>
                </a:solidFill>
              </a:rPr>
            </a:br>
            <a:r>
              <a:rPr lang="en-PL" sz="2800" dirty="0">
                <a:solidFill>
                  <a:schemeClr val="bg1"/>
                </a:solidFill>
              </a:rPr>
              <a:t>SEQUENTIAL</a:t>
            </a:r>
            <a:endParaRPr lang="en-PL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B4331B-22B5-BB4A-8C3F-90565B7F431F}"/>
              </a:ext>
            </a:extLst>
          </p:cNvPr>
          <p:cNvSpPr txBox="1"/>
          <p:nvPr/>
        </p:nvSpPr>
        <p:spPr>
          <a:xfrm>
            <a:off x="3736137" y="769894"/>
            <a:ext cx="7393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4000" dirty="0">
                <a:solidFill>
                  <a:schemeClr val="tx2"/>
                </a:solidFill>
              </a:rPr>
              <a:t>POOL PATTERN TO THE RESCUE!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11A6677-D374-DD4E-92D6-1F92CD923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014" y="2044311"/>
            <a:ext cx="6350000" cy="3352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E3E093-0471-754B-A134-22F2E3F99D32}"/>
              </a:ext>
            </a:extLst>
          </p:cNvPr>
          <p:cNvSpPr txBox="1"/>
          <p:nvPr/>
        </p:nvSpPr>
        <p:spPr>
          <a:xfrm>
            <a:off x="3736137" y="1680589"/>
            <a:ext cx="34609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b="1" dirty="0">
                <a:solidFill>
                  <a:schemeClr val="tx2"/>
                </a:solidFill>
              </a:rPr>
              <a:t>EXECUTOR POOL</a:t>
            </a:r>
          </a:p>
          <a:p>
            <a:endParaRPr lang="en-PL" dirty="0">
              <a:solidFill>
                <a:schemeClr val="tx2"/>
              </a:solidFill>
            </a:endParaRPr>
          </a:p>
          <a:p>
            <a:r>
              <a:rPr lang="en-PL" dirty="0">
                <a:solidFill>
                  <a:schemeClr val="tx2"/>
                </a:solidFill>
              </a:rPr>
              <a:t>LIMITS NUMBER OF ACTIVE JOBS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F070BE-CA7A-5845-96AC-6AA5FBEFB430}"/>
              </a:ext>
            </a:extLst>
          </p:cNvPr>
          <p:cNvSpPr txBox="1"/>
          <p:nvPr/>
        </p:nvSpPr>
        <p:spPr>
          <a:xfrm>
            <a:off x="7668944" y="1680589"/>
            <a:ext cx="3836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b="1" dirty="0">
                <a:solidFill>
                  <a:schemeClr val="tx2"/>
                </a:solidFill>
              </a:rPr>
              <a:t>QUERY EXECUTOR POOL</a:t>
            </a:r>
          </a:p>
          <a:p>
            <a:endParaRPr lang="en-PL" dirty="0">
              <a:solidFill>
                <a:schemeClr val="tx2"/>
              </a:solidFill>
            </a:endParaRPr>
          </a:p>
          <a:p>
            <a:r>
              <a:rPr lang="en-PL" dirty="0">
                <a:solidFill>
                  <a:schemeClr val="tx2"/>
                </a:solidFill>
              </a:rPr>
              <a:t>LIMITS NUMBER OF ACTIVE QUERIES</a:t>
            </a:r>
          </a:p>
        </p:txBody>
      </p:sp>
    </p:spTree>
    <p:extLst>
      <p:ext uri="{BB962C8B-B14F-4D97-AF65-F5344CB8AC3E}">
        <p14:creationId xmlns:p14="http://schemas.microsoft.com/office/powerpoint/2010/main" val="2725464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F37F-0518-A746-ADC2-B67145E83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957" y="1543765"/>
            <a:ext cx="7315200" cy="377047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>
                <a:solidFill>
                  <a:schemeClr val="tx2"/>
                </a:solidFill>
              </a:rPr>
              <a:t>ODBLOKUJ PRZEPŁYW</a:t>
            </a:r>
            <a:br>
              <a:rPr lang="en-US" sz="5900" spc="-100" dirty="0">
                <a:solidFill>
                  <a:schemeClr val="tx2"/>
                </a:solidFill>
              </a:rPr>
            </a:br>
            <a:r>
              <a:rPr lang="en-US" sz="5900" spc="-100" dirty="0">
                <a:solidFill>
                  <a:schemeClr val="tx2"/>
                </a:solidFill>
              </a:rPr>
              <a:t>DANYCH</a:t>
            </a:r>
            <a:br>
              <a:rPr lang="en-US" sz="5900" spc="-100" dirty="0">
                <a:solidFill>
                  <a:schemeClr val="tx2"/>
                </a:solidFill>
              </a:rPr>
            </a:br>
            <a:br>
              <a:rPr lang="en-US" sz="5900" spc="-100" dirty="0">
                <a:solidFill>
                  <a:schemeClr val="tx2"/>
                </a:solidFill>
              </a:rPr>
            </a:br>
            <a:r>
              <a:rPr lang="en-US" sz="5900" spc="-100" dirty="0">
                <a:solidFill>
                  <a:schemeClr val="tx2"/>
                </a:solidFill>
              </a:rPr>
              <a:t>ASYNCHRONICZNOŚĆ </a:t>
            </a:r>
            <a:br>
              <a:rPr lang="en-US" sz="5900" spc="-100" dirty="0">
                <a:solidFill>
                  <a:schemeClr val="tx2"/>
                </a:solidFill>
              </a:rPr>
            </a:br>
            <a:r>
              <a:rPr lang="en-US" sz="5900" spc="-100" dirty="0">
                <a:solidFill>
                  <a:schemeClr val="tx2"/>
                </a:solidFill>
              </a:rPr>
              <a:t>Z UŻYCIEM REACT PHP</a:t>
            </a:r>
          </a:p>
        </p:txBody>
      </p:sp>
    </p:spTree>
    <p:extLst>
      <p:ext uri="{BB962C8B-B14F-4D97-AF65-F5344CB8AC3E}">
        <p14:creationId xmlns:p14="http://schemas.microsoft.com/office/powerpoint/2010/main" val="448155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he morning after Israel&amp;#39;s election, the country is still stuck on a  traffic island - Opinion - Haaretz.com">
            <a:extLst>
              <a:ext uri="{FF2B5EF4-FFF2-40B4-BE49-F238E27FC236}">
                <a16:creationId xmlns:a16="http://schemas.microsoft.com/office/drawing/2014/main" id="{6AA5D90A-D08C-B343-8604-B15CA428E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63" y="767825"/>
            <a:ext cx="7104231" cy="532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 NOT / DON&amp;#39;T BLOCK. Sticker / decal - Naumart">
            <a:extLst>
              <a:ext uri="{FF2B5EF4-FFF2-40B4-BE49-F238E27FC236}">
                <a16:creationId xmlns:a16="http://schemas.microsoft.com/office/drawing/2014/main" id="{0FE72915-D9F1-604E-A4EC-34A8E0E73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18335">
            <a:off x="4381500" y="17145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765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6EDE-9E4E-044D-8C8D-52A9CA764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PL" dirty="0"/>
            </a:br>
            <a:br>
              <a:rPr lang="en-PL" dirty="0"/>
            </a:br>
            <a:r>
              <a:rPr lang="en-PL" dirty="0"/>
              <a:t>HOW  TO</a:t>
            </a:r>
            <a:br>
              <a:rPr lang="en-PL" dirty="0"/>
            </a:br>
            <a:r>
              <a:rPr lang="en-PL" dirty="0"/>
              <a:t>NOT 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0B9C8-460B-7843-AC42-AFC563BA4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709511"/>
          </a:xfrm>
        </p:spPr>
        <p:txBody>
          <a:bodyPr/>
          <a:lstStyle/>
          <a:p>
            <a:r>
              <a:rPr lang="en-PL" dirty="0"/>
              <a:t>USE DEDICATED LIBRARIES FOR  NETWORK OPERATIONS</a:t>
            </a:r>
          </a:p>
        </p:txBody>
      </p:sp>
      <p:pic>
        <p:nvPicPr>
          <p:cNvPr id="4" name="Picture 4" descr="DO NOT / DON&amp;#39;T BLOCK. Sticker / decal - Naumart">
            <a:extLst>
              <a:ext uri="{FF2B5EF4-FFF2-40B4-BE49-F238E27FC236}">
                <a16:creationId xmlns:a16="http://schemas.microsoft.com/office/drawing/2014/main" id="{5652FC12-7C81-0D4C-960B-634B54408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18335">
            <a:off x="579027" y="1004480"/>
            <a:ext cx="2093840" cy="209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FC6912-B74D-0749-8022-26B9B121A49B}"/>
              </a:ext>
            </a:extLst>
          </p:cNvPr>
          <p:cNvSpPr txBox="1">
            <a:spLocks/>
          </p:cNvSpPr>
          <p:nvPr/>
        </p:nvSpPr>
        <p:spPr>
          <a:xfrm>
            <a:off x="3869268" y="1888030"/>
            <a:ext cx="7315200" cy="709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L" dirty="0"/>
              <a:t>SPLIT YOUR CODE INTO SMALLER CHUNKS AND TICK AFTER EVERY STEP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F28301-211A-B64D-9D83-944B3EB3A60D}"/>
              </a:ext>
            </a:extLst>
          </p:cNvPr>
          <p:cNvSpPr txBox="1">
            <a:spLocks/>
          </p:cNvSpPr>
          <p:nvPr/>
        </p:nvSpPr>
        <p:spPr>
          <a:xfrm>
            <a:off x="3869268" y="2911952"/>
            <a:ext cx="7315200" cy="709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</a:t>
            </a:r>
            <a:r>
              <a:rPr lang="en-PL" dirty="0"/>
              <a:t>ONSIDER MOVING TIME CONSUMING OPERATIONS TO EXTERNAL SERVICE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704DCA-1565-BF45-8052-AF72E48335ED}"/>
              </a:ext>
            </a:extLst>
          </p:cNvPr>
          <p:cNvSpPr txBox="1">
            <a:spLocks/>
          </p:cNvSpPr>
          <p:nvPr/>
        </p:nvSpPr>
        <p:spPr>
          <a:xfrm>
            <a:off x="3869268" y="3935874"/>
            <a:ext cx="7315200" cy="709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MOVE TIME CONSUMING OPERATIONS TO SEPARATED PROCESSES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2429175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150DE-F424-8F48-9AD9-DBB06181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THE</a:t>
            </a:r>
            <a:br>
              <a:rPr lang="en-PL" dirty="0"/>
            </a:br>
            <a:r>
              <a:rPr lang="en-PL" dirty="0"/>
              <a:t>TIME</a:t>
            </a:r>
            <a:br>
              <a:rPr lang="en-PL" dirty="0"/>
            </a:br>
            <a:r>
              <a:rPr lang="en-PL" dirty="0"/>
              <a:t>HAS</a:t>
            </a:r>
            <a:br>
              <a:rPr lang="en-PL" dirty="0"/>
            </a:br>
            <a:r>
              <a:rPr lang="en-PL" dirty="0"/>
              <a:t>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3DC6B-A0B2-F54C-B7E2-B3C207B3C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PL" sz="6000" dirty="0"/>
              <a:t>QUESTIONS, ANSWERS </a:t>
            </a:r>
          </a:p>
          <a:p>
            <a:pPr marL="0" indent="0" algn="ctr">
              <a:buNone/>
            </a:pPr>
            <a:r>
              <a:rPr lang="en-PL" sz="6000" dirty="0"/>
              <a:t>AND </a:t>
            </a:r>
          </a:p>
          <a:p>
            <a:pPr marL="0" indent="0" algn="ctr">
              <a:buNone/>
            </a:pPr>
            <a:r>
              <a:rPr lang="en-PL" sz="6000" dirty="0"/>
              <a:t>EXCUSES</a:t>
            </a:r>
          </a:p>
        </p:txBody>
      </p:sp>
    </p:spTree>
    <p:extLst>
      <p:ext uri="{BB962C8B-B14F-4D97-AF65-F5344CB8AC3E}">
        <p14:creationId xmlns:p14="http://schemas.microsoft.com/office/powerpoint/2010/main" val="39600065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Sennik Ukłon - Sennik Club">
            <a:extLst>
              <a:ext uri="{FF2B5EF4-FFF2-40B4-BE49-F238E27FC236}">
                <a16:creationId xmlns:a16="http://schemas.microsoft.com/office/drawing/2014/main" id="{35F7912F-F6EB-684A-9D74-95C6AA5CB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1" y="571497"/>
            <a:ext cx="50419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0779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8FA9B-DE30-5E45-8462-8E6561539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GET</a:t>
            </a:r>
            <a:br>
              <a:rPr lang="en-PL" dirty="0"/>
            </a:br>
            <a:r>
              <a:rPr lang="en-PL" dirty="0"/>
              <a:t>THE</a:t>
            </a:r>
            <a:br>
              <a:rPr lang="en-PL" dirty="0"/>
            </a:br>
            <a:r>
              <a:rPr lang="en-PL" dirty="0"/>
              <a:t>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95BDD-4090-F34E-9436-4FED766EB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git clone </a:t>
            </a:r>
            <a:r>
              <a:rPr lang="en-GB" dirty="0" err="1"/>
              <a:t>git@github.com:Przemyslaw-Wrobel</a:t>
            </a:r>
            <a:r>
              <a:rPr lang="en-GB" dirty="0"/>
              <a:t>/react-</a:t>
            </a:r>
            <a:r>
              <a:rPr lang="en-GB" dirty="0" err="1"/>
              <a:t>workshop.git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209087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7EDF93-4D7B-6441-9EF1-A9ACF883016E}"/>
              </a:ext>
            </a:extLst>
          </p:cNvPr>
          <p:cNvSpPr txBox="1">
            <a:spLocks/>
          </p:cNvSpPr>
          <p:nvPr/>
        </p:nvSpPr>
        <p:spPr>
          <a:xfrm>
            <a:off x="72928" y="1683144"/>
            <a:ext cx="3196254" cy="3491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L"/>
              <a:t>CORE</a:t>
            </a:r>
            <a:br>
              <a:rPr lang="en-PL"/>
            </a:br>
            <a:r>
              <a:rPr lang="en-PL"/>
              <a:t>COMPONENTS</a:t>
            </a:r>
            <a:endParaRPr lang="en-P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7EDE2A-796A-6041-A989-42E73F5DE67D}"/>
              </a:ext>
            </a:extLst>
          </p:cNvPr>
          <p:cNvSpPr txBox="1"/>
          <p:nvPr/>
        </p:nvSpPr>
        <p:spPr>
          <a:xfrm>
            <a:off x="4208489" y="1298423"/>
            <a:ext cx="33846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4400" dirty="0">
                <a:solidFill>
                  <a:schemeClr val="tx2"/>
                </a:solidFill>
              </a:rPr>
              <a:t>EVENT LOOP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3540A-C70F-A648-8342-73F27C6C1606}"/>
              </a:ext>
            </a:extLst>
          </p:cNvPr>
          <p:cNvSpPr txBox="1"/>
          <p:nvPr/>
        </p:nvSpPr>
        <p:spPr>
          <a:xfrm>
            <a:off x="6406521" y="3044279"/>
            <a:ext cx="25859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4400" dirty="0">
                <a:solidFill>
                  <a:schemeClr val="tx2"/>
                </a:solidFill>
              </a:rPr>
              <a:t>STREAMS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BD82C2-25DE-3648-8848-FECBCDC6013D}"/>
              </a:ext>
            </a:extLst>
          </p:cNvPr>
          <p:cNvSpPr txBox="1"/>
          <p:nvPr/>
        </p:nvSpPr>
        <p:spPr>
          <a:xfrm>
            <a:off x="8345300" y="4790135"/>
            <a:ext cx="27863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4400" dirty="0">
                <a:solidFill>
                  <a:schemeClr val="tx2"/>
                </a:solidFill>
              </a:rPr>
              <a:t>PROMISES</a:t>
            </a:r>
          </a:p>
        </p:txBody>
      </p:sp>
    </p:spTree>
    <p:extLst>
      <p:ext uri="{BB962C8B-B14F-4D97-AF65-F5344CB8AC3E}">
        <p14:creationId xmlns:p14="http://schemas.microsoft.com/office/powerpoint/2010/main" val="2927105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84839-5241-1C4C-A2C6-6D6E849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IS  IT</a:t>
            </a:r>
            <a:br>
              <a:rPr lang="en-PL" dirty="0"/>
            </a:br>
            <a:r>
              <a:rPr lang="en-PL" dirty="0"/>
              <a:t>GOOD  TO</a:t>
            </a:r>
            <a:br>
              <a:rPr lang="en-PL" dirty="0"/>
            </a:br>
            <a:r>
              <a:rPr lang="en-PL" dirty="0"/>
              <a:t>USE  AN</a:t>
            </a:r>
            <a:br>
              <a:rPr lang="en-PL" dirty="0"/>
            </a:br>
            <a:r>
              <a:rPr lang="en-PL" dirty="0"/>
              <a:t>INFINITE</a:t>
            </a:r>
            <a:br>
              <a:rPr lang="en-PL" dirty="0"/>
            </a:br>
            <a:r>
              <a:rPr lang="en-PL" dirty="0"/>
              <a:t>LOOP?</a:t>
            </a:r>
          </a:p>
        </p:txBody>
      </p:sp>
      <p:pic>
        <p:nvPicPr>
          <p:cNvPr id="2050" name="Picture 2" descr="job-experience-circle – The Context Of Things">
            <a:extLst>
              <a:ext uri="{FF2B5EF4-FFF2-40B4-BE49-F238E27FC236}">
                <a16:creationId xmlns:a16="http://schemas.microsoft.com/office/drawing/2014/main" id="{601011EF-3217-3342-AB31-3B12416E6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470" y="1411478"/>
            <a:ext cx="6908800" cy="40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851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22A500-B4D3-1C42-8637-CDE660C0DEA2}"/>
              </a:ext>
            </a:extLst>
          </p:cNvPr>
          <p:cNvSpPr txBox="1"/>
          <p:nvPr/>
        </p:nvSpPr>
        <p:spPr>
          <a:xfrm>
            <a:off x="357354" y="2660457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Timers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B300B-5450-6948-9416-1383BE1E56E9}"/>
              </a:ext>
            </a:extLst>
          </p:cNvPr>
          <p:cNvSpPr txBox="1"/>
          <p:nvPr/>
        </p:nvSpPr>
        <p:spPr>
          <a:xfrm>
            <a:off x="357354" y="3155056"/>
            <a:ext cx="163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Periodic Timers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FFB1D-B4CD-DE4B-A98D-708CC04A30A7}"/>
              </a:ext>
            </a:extLst>
          </p:cNvPr>
          <p:cNvSpPr txBox="1"/>
          <p:nvPr/>
        </p:nvSpPr>
        <p:spPr>
          <a:xfrm>
            <a:off x="357354" y="3955826"/>
            <a:ext cx="15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Read Streams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3A115-AC50-8446-BE48-3650EA29F9F3}"/>
              </a:ext>
            </a:extLst>
          </p:cNvPr>
          <p:cNvSpPr txBox="1"/>
          <p:nvPr/>
        </p:nvSpPr>
        <p:spPr>
          <a:xfrm>
            <a:off x="357354" y="4450425"/>
            <a:ext cx="1551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Write Streams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93504-990D-E545-B149-A7C0F2594C34}"/>
              </a:ext>
            </a:extLst>
          </p:cNvPr>
          <p:cNvSpPr txBox="1"/>
          <p:nvPr/>
        </p:nvSpPr>
        <p:spPr>
          <a:xfrm>
            <a:off x="357354" y="185968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Future ticks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0559CF-3256-5C4B-8DE8-AE03C0493186}"/>
              </a:ext>
            </a:extLst>
          </p:cNvPr>
          <p:cNvSpPr txBox="1"/>
          <p:nvPr/>
        </p:nvSpPr>
        <p:spPr>
          <a:xfrm>
            <a:off x="357354" y="4945431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Signals*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7D4A99-361A-7446-B725-6F7D35D2912B}"/>
              </a:ext>
            </a:extLst>
          </p:cNvPr>
          <p:cNvSpPr txBox="1"/>
          <p:nvPr/>
        </p:nvSpPr>
        <p:spPr>
          <a:xfrm>
            <a:off x="357354" y="1242852"/>
            <a:ext cx="149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bg1"/>
                </a:solidFill>
              </a:rPr>
              <a:t>EVENT LOOP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0F38D1-C462-634E-B876-EA499B8EBFEC}"/>
              </a:ext>
            </a:extLst>
          </p:cNvPr>
          <p:cNvSpPr/>
          <p:nvPr/>
        </p:nvSpPr>
        <p:spPr>
          <a:xfrm>
            <a:off x="5308178" y="853774"/>
            <a:ext cx="4918478" cy="4903619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1BE988-ED9C-2042-B4C6-64BE2740152F}"/>
              </a:ext>
            </a:extLst>
          </p:cNvPr>
          <p:cNvSpPr txBox="1"/>
          <p:nvPr/>
        </p:nvSpPr>
        <p:spPr>
          <a:xfrm>
            <a:off x="7370512" y="5572727"/>
            <a:ext cx="793807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PL" dirty="0"/>
              <a:t>timers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4A540B-F64C-E84D-909A-7806E5474E1A}"/>
              </a:ext>
            </a:extLst>
          </p:cNvPr>
          <p:cNvSpPr txBox="1"/>
          <p:nvPr/>
        </p:nvSpPr>
        <p:spPr>
          <a:xfrm>
            <a:off x="4834330" y="3120917"/>
            <a:ext cx="947695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PL" dirty="0"/>
              <a:t>streams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8A11D5-BD6F-2B4E-99CD-D5F64324F035}"/>
              </a:ext>
            </a:extLst>
          </p:cNvPr>
          <p:cNvSpPr txBox="1"/>
          <p:nvPr/>
        </p:nvSpPr>
        <p:spPr>
          <a:xfrm>
            <a:off x="9914711" y="3120917"/>
            <a:ext cx="623889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PL" dirty="0"/>
              <a:t>ticks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D74EE5-6D89-FA4E-94D0-F0BD21055416}"/>
              </a:ext>
            </a:extLst>
          </p:cNvPr>
          <p:cNvSpPr txBox="1"/>
          <p:nvPr/>
        </p:nvSpPr>
        <p:spPr>
          <a:xfrm>
            <a:off x="5114040" y="2173088"/>
            <a:ext cx="833883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PL" dirty="0"/>
              <a:t>signals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74CF07D-9950-2D40-9947-77B5CC9C2AD2}"/>
              </a:ext>
            </a:extLst>
          </p:cNvPr>
          <p:cNvSpPr/>
          <p:nvPr/>
        </p:nvSpPr>
        <p:spPr>
          <a:xfrm>
            <a:off x="7662544" y="756539"/>
            <a:ext cx="209741" cy="19447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199409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C 0.11146 2.96296E-6 0.20182 0.16018 0.20182 0.3574 C 0.20182 0.55463 0.11146 0.71504 6.25E-7 0.71504 C -0.11146 0.71504 -0.20156 0.55463 -0.20156 0.3574 C -0.20156 0.16018 -0.11146 2.96296E-6 6.25E-7 2.96296E-6 Z " pathEditMode="relative" rAng="0" ptsTypes="AAAAA">
                                      <p:cBhvr>
                                        <p:cTn id="14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path" presetSubtype="0" repeatCount="indefinite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C 0.11159 2.96296E-6 0.20247 0.16018 0.20247 0.3574 C 0.20247 0.55463 0.11159 0.71504 6.25E-7 0.71504 C -0.11185 0.71504 -0.20234 0.55463 -0.20234 0.3574 C -0.20234 0.16018 -0.11185 2.96296E-6 6.25E-7 2.96296E-6 Z " pathEditMode="relative" rAng="0" ptsTypes="AAAAA">
                                      <p:cBhvr>
                                        <p:cTn id="7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1" grpId="1" animBg="1"/>
      <p:bldP spid="21" grpId="4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C4DF-85A8-3D42-9EC5-3D1E9712D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ELEVATORS</a:t>
            </a:r>
            <a:br>
              <a:rPr lang="en-PL" dirty="0"/>
            </a:br>
            <a:r>
              <a:rPr lang="en-PL" dirty="0"/>
              <a:t>APPLICATION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F3DBFD7-E8AC-884C-8F80-CCC7540EA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8338" y="1900237"/>
            <a:ext cx="6096000" cy="3048000"/>
          </a:xfrm>
        </p:spPr>
      </p:pic>
    </p:spTree>
    <p:extLst>
      <p:ext uri="{BB962C8B-B14F-4D97-AF65-F5344CB8AC3E}">
        <p14:creationId xmlns:p14="http://schemas.microsoft.com/office/powerpoint/2010/main" val="23697451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096D-3706-E34F-A911-DBB31D24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ELEVATORS </a:t>
            </a:r>
            <a:br>
              <a:rPr lang="en-PL" dirty="0"/>
            </a:br>
            <a:r>
              <a:rPr lang="en-PL" dirty="0"/>
              <a:t>APPLICATION</a:t>
            </a:r>
            <a:br>
              <a:rPr lang="en-PL" dirty="0"/>
            </a:br>
            <a:br>
              <a:rPr lang="en-PL" dirty="0"/>
            </a:br>
            <a:r>
              <a:rPr lang="en-PL" dirty="0"/>
              <a:t>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BC4B7-2049-6244-BA79-4C7500C57A5C}"/>
              </a:ext>
            </a:extLst>
          </p:cNvPr>
          <p:cNvSpPr txBox="1"/>
          <p:nvPr/>
        </p:nvSpPr>
        <p:spPr>
          <a:xfrm>
            <a:off x="4637467" y="82463"/>
            <a:ext cx="1903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solidFill>
                  <a:schemeClr val="tx2"/>
                </a:solidFill>
              </a:rPr>
              <a:t>APP START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5FA26D-8A1B-C240-9B67-8469E2FFA96C}"/>
              </a:ext>
            </a:extLst>
          </p:cNvPr>
          <p:cNvSpPr txBox="1"/>
          <p:nvPr/>
        </p:nvSpPr>
        <p:spPr>
          <a:xfrm>
            <a:off x="4230689" y="1003267"/>
            <a:ext cx="27174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sz="2800" dirty="0">
                <a:solidFill>
                  <a:schemeClr val="tx2"/>
                </a:solidFill>
              </a:rPr>
              <a:t>CLIENT ENTERS </a:t>
            </a:r>
          </a:p>
          <a:p>
            <a:pPr algn="ctr"/>
            <a:r>
              <a:rPr lang="en-PL" sz="2800" dirty="0">
                <a:solidFill>
                  <a:schemeClr val="tx2"/>
                </a:solidFill>
              </a:rPr>
              <a:t>THE BUILDING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11B71B-7C40-1F4D-AF9D-BC550354EB41}"/>
              </a:ext>
            </a:extLst>
          </p:cNvPr>
          <p:cNvSpPr txBox="1"/>
          <p:nvPr/>
        </p:nvSpPr>
        <p:spPr>
          <a:xfrm>
            <a:off x="3663932" y="2290223"/>
            <a:ext cx="3850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solidFill>
                  <a:schemeClr val="tx2"/>
                </a:solidFill>
              </a:rPr>
              <a:t>ENTERS THE ELEVATOR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3A47A4-68AF-224D-BCB3-D68DFB58B114}"/>
              </a:ext>
            </a:extLst>
          </p:cNvPr>
          <p:cNvSpPr txBox="1"/>
          <p:nvPr/>
        </p:nvSpPr>
        <p:spPr>
          <a:xfrm>
            <a:off x="7922291" y="82463"/>
            <a:ext cx="3335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solidFill>
                  <a:schemeClr val="accent1"/>
                </a:solidFill>
              </a:rPr>
              <a:t>CLIENT SCHEDULED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F9378B-C747-0C4F-9B2E-3E91C9904AB1}"/>
              </a:ext>
            </a:extLst>
          </p:cNvPr>
          <p:cNvSpPr txBox="1"/>
          <p:nvPr/>
        </p:nvSpPr>
        <p:spPr>
          <a:xfrm>
            <a:off x="8348914" y="1003267"/>
            <a:ext cx="24821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solidFill>
                  <a:schemeClr val="accent1"/>
                </a:solidFill>
              </a:rPr>
              <a:t>LOOKING FOR </a:t>
            </a:r>
          </a:p>
          <a:p>
            <a:r>
              <a:rPr lang="en-PL" sz="2800" dirty="0">
                <a:solidFill>
                  <a:schemeClr val="accent1"/>
                </a:solidFill>
              </a:rPr>
              <a:t>AN ELEVATOR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CE95AD-3206-5F43-AE34-C272EE091C88}"/>
              </a:ext>
            </a:extLst>
          </p:cNvPr>
          <p:cNvSpPr txBox="1"/>
          <p:nvPr/>
        </p:nvSpPr>
        <p:spPr>
          <a:xfrm>
            <a:off x="8659896" y="2290223"/>
            <a:ext cx="1860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solidFill>
                  <a:schemeClr val="accent1"/>
                </a:solidFill>
              </a:rPr>
              <a:t>MOVES UP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D9B7E9-4FE3-984A-B2BB-73B0604A2118}"/>
              </a:ext>
            </a:extLst>
          </p:cNvPr>
          <p:cNvSpPr txBox="1"/>
          <p:nvPr/>
        </p:nvSpPr>
        <p:spPr>
          <a:xfrm>
            <a:off x="3663931" y="3146292"/>
            <a:ext cx="380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solidFill>
                  <a:schemeClr val="tx2"/>
                </a:solidFill>
              </a:rPr>
              <a:t>LEAVES THE ELEVATOR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E5C0B5-0CB1-AA4D-9870-108C7978B604}"/>
              </a:ext>
            </a:extLst>
          </p:cNvPr>
          <p:cNvSpPr txBox="1"/>
          <p:nvPr/>
        </p:nvSpPr>
        <p:spPr>
          <a:xfrm>
            <a:off x="8216440" y="3146292"/>
            <a:ext cx="2747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solidFill>
                  <a:schemeClr val="accent1"/>
                </a:solidFill>
              </a:rPr>
              <a:t>DOES HIS STUFF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3E7C68-57E8-7F43-95A5-674E2F92B463}"/>
              </a:ext>
            </a:extLst>
          </p:cNvPr>
          <p:cNvSpPr txBox="1"/>
          <p:nvPr/>
        </p:nvSpPr>
        <p:spPr>
          <a:xfrm>
            <a:off x="4924834" y="4002361"/>
            <a:ext cx="1269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solidFill>
                  <a:schemeClr val="tx2"/>
                </a:solidFill>
              </a:rPr>
              <a:t>READY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D65774-E4DC-B540-A3C5-3D162FBC3EEE}"/>
              </a:ext>
            </a:extLst>
          </p:cNvPr>
          <p:cNvSpPr txBox="1"/>
          <p:nvPr/>
        </p:nvSpPr>
        <p:spPr>
          <a:xfrm>
            <a:off x="8348914" y="3786917"/>
            <a:ext cx="24821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solidFill>
                  <a:schemeClr val="accent1"/>
                </a:solidFill>
              </a:rPr>
              <a:t>LOOKING FOR </a:t>
            </a:r>
          </a:p>
          <a:p>
            <a:r>
              <a:rPr lang="en-PL" sz="2800" dirty="0">
                <a:solidFill>
                  <a:schemeClr val="accent1"/>
                </a:solidFill>
              </a:rPr>
              <a:t>AN ELEVATOR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BEF92D-29F0-2145-888B-CDC52E7DFA1B}"/>
              </a:ext>
            </a:extLst>
          </p:cNvPr>
          <p:cNvSpPr txBox="1"/>
          <p:nvPr/>
        </p:nvSpPr>
        <p:spPr>
          <a:xfrm>
            <a:off x="3663932" y="4858429"/>
            <a:ext cx="3850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solidFill>
                  <a:schemeClr val="tx2"/>
                </a:solidFill>
              </a:rPr>
              <a:t>ENTERS THE ELEVATOR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A3376D-FDB0-6E4B-8F71-C791D5D3231D}"/>
              </a:ext>
            </a:extLst>
          </p:cNvPr>
          <p:cNvSpPr txBox="1"/>
          <p:nvPr/>
        </p:nvSpPr>
        <p:spPr>
          <a:xfrm>
            <a:off x="8467663" y="4858429"/>
            <a:ext cx="2495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solidFill>
                  <a:schemeClr val="accent1"/>
                </a:solidFill>
              </a:rPr>
              <a:t>MOVES DOWN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D1EE26-BC0B-7141-92E3-1E97D7B49D05}"/>
              </a:ext>
            </a:extLst>
          </p:cNvPr>
          <p:cNvSpPr txBox="1"/>
          <p:nvPr/>
        </p:nvSpPr>
        <p:spPr>
          <a:xfrm>
            <a:off x="3712086" y="5714497"/>
            <a:ext cx="38027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sz="2800" dirty="0">
                <a:solidFill>
                  <a:schemeClr val="tx2"/>
                </a:solidFill>
              </a:rPr>
              <a:t>LEAVES THE ELEVATOR</a:t>
            </a:r>
          </a:p>
          <a:p>
            <a:pPr algn="ctr"/>
            <a:r>
              <a:rPr lang="en-PL" sz="2800" dirty="0">
                <a:solidFill>
                  <a:schemeClr val="tx2"/>
                </a:solidFill>
              </a:rPr>
              <a:t>AND THE BUILDING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24CACB-4D77-A247-B1E7-349B916A623E}"/>
              </a:ext>
            </a:extLst>
          </p:cNvPr>
          <p:cNvCxnSpPr>
            <a:stCxn id="4" idx="3"/>
            <a:endCxn id="24" idx="1"/>
          </p:cNvCxnSpPr>
          <p:nvPr/>
        </p:nvCxnSpPr>
        <p:spPr>
          <a:xfrm>
            <a:off x="6541322" y="344073"/>
            <a:ext cx="1380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15F633-85A9-4643-BBCD-82BF2F41A9D3}"/>
              </a:ext>
            </a:extLst>
          </p:cNvPr>
          <p:cNvCxnSpPr>
            <a:stCxn id="24" idx="1"/>
            <a:endCxn id="5" idx="0"/>
          </p:cNvCxnSpPr>
          <p:nvPr/>
        </p:nvCxnSpPr>
        <p:spPr>
          <a:xfrm flipH="1">
            <a:off x="5589395" y="344073"/>
            <a:ext cx="2332896" cy="659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054E75-7EF4-7C41-972C-7541455AD697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948100" y="1480321"/>
            <a:ext cx="1400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51321A5-9A17-D741-8993-3D0D0C3E9EC5}"/>
              </a:ext>
            </a:extLst>
          </p:cNvPr>
          <p:cNvCxnSpPr>
            <a:stCxn id="23" idx="1"/>
            <a:endCxn id="6" idx="0"/>
          </p:cNvCxnSpPr>
          <p:nvPr/>
        </p:nvCxnSpPr>
        <p:spPr>
          <a:xfrm flipH="1">
            <a:off x="5589395" y="1480321"/>
            <a:ext cx="2759519" cy="809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D9D7C66-B882-0746-B413-5D65A47CAF35}"/>
              </a:ext>
            </a:extLst>
          </p:cNvPr>
          <p:cNvCxnSpPr>
            <a:stCxn id="6" idx="3"/>
            <a:endCxn id="25" idx="1"/>
          </p:cNvCxnSpPr>
          <p:nvPr/>
        </p:nvCxnSpPr>
        <p:spPr>
          <a:xfrm>
            <a:off x="7514858" y="2551833"/>
            <a:ext cx="1145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FFDFD6B-74CD-5E40-BCBE-91E966F07C1D}"/>
              </a:ext>
            </a:extLst>
          </p:cNvPr>
          <p:cNvCxnSpPr>
            <a:stCxn id="25" idx="1"/>
            <a:endCxn id="27" idx="0"/>
          </p:cNvCxnSpPr>
          <p:nvPr/>
        </p:nvCxnSpPr>
        <p:spPr>
          <a:xfrm flipH="1">
            <a:off x="5565317" y="2551833"/>
            <a:ext cx="3094579" cy="594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74AAEA9-A5FF-2847-BE16-DF88FC8C372D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>
            <a:off x="7466703" y="3407902"/>
            <a:ext cx="749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424A8BA-1FBF-E747-A912-D1864317C2A3}"/>
              </a:ext>
            </a:extLst>
          </p:cNvPr>
          <p:cNvCxnSpPr>
            <a:stCxn id="28" idx="1"/>
            <a:endCxn id="29" idx="0"/>
          </p:cNvCxnSpPr>
          <p:nvPr/>
        </p:nvCxnSpPr>
        <p:spPr>
          <a:xfrm flipH="1">
            <a:off x="5559495" y="3407902"/>
            <a:ext cx="2656945" cy="594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D57926A-AF1A-464A-98F3-3DCB5E8DA939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>
            <a:off x="6194156" y="4263971"/>
            <a:ext cx="21547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1AD940F-F389-D84E-A33C-50B314EB7BFE}"/>
              </a:ext>
            </a:extLst>
          </p:cNvPr>
          <p:cNvCxnSpPr>
            <a:stCxn id="30" idx="1"/>
            <a:endCxn id="32" idx="0"/>
          </p:cNvCxnSpPr>
          <p:nvPr/>
        </p:nvCxnSpPr>
        <p:spPr>
          <a:xfrm flipH="1">
            <a:off x="5589395" y="4263971"/>
            <a:ext cx="2759519" cy="59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6B2130D-86DD-114A-9B18-EFC71DDA88BF}"/>
              </a:ext>
            </a:extLst>
          </p:cNvPr>
          <p:cNvCxnSpPr>
            <a:stCxn id="32" idx="3"/>
            <a:endCxn id="34" idx="1"/>
          </p:cNvCxnSpPr>
          <p:nvPr/>
        </p:nvCxnSpPr>
        <p:spPr>
          <a:xfrm>
            <a:off x="7514858" y="5120039"/>
            <a:ext cx="952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983AAE2-BB57-174E-9996-E6F6E22FEB68}"/>
              </a:ext>
            </a:extLst>
          </p:cNvPr>
          <p:cNvCxnSpPr>
            <a:stCxn id="34" idx="1"/>
            <a:endCxn id="35" idx="0"/>
          </p:cNvCxnSpPr>
          <p:nvPr/>
        </p:nvCxnSpPr>
        <p:spPr>
          <a:xfrm flipH="1">
            <a:off x="5613472" y="5120039"/>
            <a:ext cx="2854191" cy="59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792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24" grpId="0"/>
      <p:bldP spid="23" grpId="0"/>
      <p:bldP spid="25" grpId="0"/>
      <p:bldP spid="27" grpId="0"/>
      <p:bldP spid="28" grpId="0"/>
      <p:bldP spid="29" grpId="0"/>
      <p:bldP spid="30" grpId="0"/>
      <p:bldP spid="32" grpId="0"/>
      <p:bldP spid="3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F077-4E3C-644B-BF24-F6523812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PROMISES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A3391-DADF-3A40-A774-B61DA07CB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GB" dirty="0"/>
              <a:t>A promise represents the eventual value returned from the single completion of an operation. A promise may be in one of the three states: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5526A5-8F0A-024C-A41E-ACCAB8D7A3D7}"/>
              </a:ext>
            </a:extLst>
          </p:cNvPr>
          <p:cNvSpPr txBox="1"/>
          <p:nvPr/>
        </p:nvSpPr>
        <p:spPr>
          <a:xfrm>
            <a:off x="4538341" y="1985875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UNFULLFILLED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F0871-0DC6-4848-A34D-738732F98029}"/>
              </a:ext>
            </a:extLst>
          </p:cNvPr>
          <p:cNvSpPr txBox="1"/>
          <p:nvPr/>
        </p:nvSpPr>
        <p:spPr>
          <a:xfrm>
            <a:off x="6916330" y="1985875"/>
            <a:ext cx="126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RESOLVED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CC3244-0E76-274D-9AFF-B9886B8E70AF}"/>
              </a:ext>
            </a:extLst>
          </p:cNvPr>
          <p:cNvSpPr txBox="1"/>
          <p:nvPr/>
        </p:nvSpPr>
        <p:spPr>
          <a:xfrm>
            <a:off x="8846953" y="1985875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tx2"/>
                </a:solidFill>
              </a:rPr>
              <a:t>REJECTED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2FA309-B9F6-FE4A-957D-EE9343F9A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09" y="2692339"/>
            <a:ext cx="8028167" cy="925991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B19CB94-88F1-1541-8C71-BD59C4598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09" y="3955462"/>
            <a:ext cx="8028167" cy="200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60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6293</TotalTime>
  <Words>461</Words>
  <Application>Microsoft Macintosh PowerPoint</Application>
  <PresentationFormat>Widescreen</PresentationFormat>
  <Paragraphs>158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Corbel</vt:lpstr>
      <vt:lpstr>Wingdings 2</vt:lpstr>
      <vt:lpstr>Frame</vt:lpstr>
      <vt:lpstr>PowerPoint Presentation</vt:lpstr>
      <vt:lpstr>ODBLOKUJ PRZEPŁYW DANYCH  ASYNCHRONICZNOŚĆ  Z UŻYCIEM REACT PHP</vt:lpstr>
      <vt:lpstr>GET THE REPO</vt:lpstr>
      <vt:lpstr>PowerPoint Presentation</vt:lpstr>
      <vt:lpstr>IS  IT GOOD  TO USE  AN INFINITE LOOP?</vt:lpstr>
      <vt:lpstr>PowerPoint Presentation</vt:lpstr>
      <vt:lpstr>ELEVATORS APPLICATION</vt:lpstr>
      <vt:lpstr>ELEVATORS  APPLICATION  FLOW</vt:lpstr>
      <vt:lpstr>PROMISES</vt:lpstr>
      <vt:lpstr>PowerPoint Presentation</vt:lpstr>
      <vt:lpstr>Job</vt:lpstr>
      <vt:lpstr>Dependencies</vt:lpstr>
      <vt:lpstr>Flow</vt:lpstr>
      <vt:lpstr>TODO  GET JOBS  EXECUTE QUERY  SEND REPORT  COLLECT STATS</vt:lpstr>
      <vt:lpstr>TODO  GET JOBS  EXECUTE QUERY  SEND REPORT  COLLECT STATS</vt:lpstr>
      <vt:lpstr>TODO  GET JOBS  EXECUTE QUERY  SEND REPORT  COLLECT STATS</vt:lpstr>
      <vt:lpstr>TODO  GET JOBS  EXECUTE QUERY  SEND REPORT  COLLECT STATS</vt:lpstr>
      <vt:lpstr>With great power comes great responsibility</vt:lpstr>
      <vt:lpstr>ISSUES  FOUND  UNLIMITED  JOBS  MYSQL  PROTOCOL  IS SEQUENTIAL</vt:lpstr>
      <vt:lpstr>PowerPoint Presentation</vt:lpstr>
      <vt:lpstr>  HOW  TO NOT  BLOCK</vt:lpstr>
      <vt:lpstr>THE TIME HAS COME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ODBLOKUJ PRZEPŁYW DANYCH  ASYNCHRONICZNOŚĆ  Z UŻYCIEM REACT PHP</dc:title>
  <dc:creator>Przemyslaw Wrobel</dc:creator>
  <cp:lastModifiedBy>Przemyslaw Wrobel</cp:lastModifiedBy>
  <cp:revision>6</cp:revision>
  <dcterms:created xsi:type="dcterms:W3CDTF">2021-09-26T14:35:33Z</dcterms:created>
  <dcterms:modified xsi:type="dcterms:W3CDTF">2021-10-01T12:13:20Z</dcterms:modified>
</cp:coreProperties>
</file>